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48" r:id="rId1"/>
  </p:sldMasterIdLst>
  <p:notesMasterIdLst>
    <p:notesMasterId r:id="rId3"/>
  </p:notesMasterIdLst>
  <p:sldIdLst>
    <p:sldId id="256" r:id="rId2"/>
  </p:sldIdLst>
  <p:sldSz cx="36576000" cy="27432000"/>
  <p:notesSz cx="7772400" cy="10058400"/>
  <p:defaultTextStyle>
    <a:defPPr>
      <a:defRPr lang="en-US"/>
    </a:defPPr>
    <a:lvl1pPr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anose="05000000000000000000" pitchFamily="2" charset="2"/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31800" indent="-215900"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anose="05000000000000000000" pitchFamily="2" charset="2"/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647700" indent="-215900"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anose="05000000000000000000" pitchFamily="2" charset="2"/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863600" indent="-215900"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anose="05000000000000000000" pitchFamily="2" charset="2"/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079500" indent="-215900" algn="l" defTabSz="457200" rtl="0" fontAlgn="base" hangingPunct="0">
      <a:lnSpc>
        <a:spcPct val="124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anose="05000000000000000000" pitchFamily="2" charset="2"/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800000"/>
    <a:srgbClr val="0000FF"/>
    <a:srgbClr val="595959"/>
    <a:srgbClr val="990000"/>
    <a:srgbClr val="FB9F8D"/>
    <a:srgbClr val="F6412E"/>
    <a:srgbClr val="993300"/>
    <a:srgbClr val="FFCC99"/>
    <a:srgbClr val="F9877B"/>
    <a:srgbClr val="FDD3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58" autoAdjust="0"/>
    <p:restoredTop sz="94096" autoAdjust="0"/>
  </p:normalViewPr>
  <p:slideViewPr>
    <p:cSldViewPr>
      <p:cViewPr>
        <p:scale>
          <a:sx n="100" d="100"/>
          <a:sy n="100" d="100"/>
        </p:scale>
        <p:origin x="192" y="-9894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t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7613" cy="37703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77875" y="4776788"/>
            <a:ext cx="6216650" cy="4524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 smtClean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Nimbus Roman No9 L" pitchFamily="16" charset="0"/>
                <a:ea typeface="DejaVu Sans" charset="0"/>
                <a:cs typeface="DejaVu Sans" charset="0"/>
              </a:defRPr>
            </a:lvl1pPr>
          </a:lstStyle>
          <a:p>
            <a:endParaRPr lang="en-GB" alt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398963" y="0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Nimbus Roman No9 L" pitchFamily="16" charset="0"/>
                <a:ea typeface="DejaVu Sans" charset="0"/>
                <a:cs typeface="DejaVu Sans" charset="0"/>
              </a:defRPr>
            </a:lvl1pPr>
          </a:lstStyle>
          <a:p>
            <a:endParaRPr lang="en-GB" alt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Nimbus Roman No9 L" pitchFamily="16" charset="0"/>
                <a:ea typeface="DejaVu Sans" charset="0"/>
                <a:cs typeface="DejaVu Sans" charset="0"/>
              </a:defRPr>
            </a:lvl1pPr>
          </a:lstStyle>
          <a:p>
            <a:endParaRPr lang="en-GB" alt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Nimbus Roman No9 L" pitchFamily="16" charset="0"/>
                <a:ea typeface="DejaVu Sans" charset="0"/>
                <a:cs typeface="DejaVu Sans" charset="0"/>
              </a:defRPr>
            </a:lvl1pPr>
          </a:lstStyle>
          <a:p>
            <a:fld id="{27FF8D42-C9A2-41F4-9ADE-E45605941299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54968275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1pPr>
    <a:lvl2pPr marL="742950" indent="-28575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2pPr>
    <a:lvl3pPr marL="11430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3pPr>
    <a:lvl4pPr marL="16002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4pPr>
    <a:lvl5pPr marL="2057400" indent="-228600" algn="l" defTabSz="457200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anose="02020603050405020304" pitchFamily="18" charset="0"/>
      <a:defRPr sz="1200" kern="1200">
        <a:solidFill>
          <a:srgbClr val="000000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1ECF0D0-E117-4F30-9CBA-FF7ED7BD40B6}" type="slidenum">
              <a:rPr lang="en-GB" altLang="en-US"/>
              <a:pPr/>
              <a:t>1</a:t>
            </a:fld>
            <a:endParaRPr lang="en-GB" altLang="en-US"/>
          </a:p>
        </p:txBody>
      </p:sp>
      <p:sp>
        <p:nvSpPr>
          <p:cNvPr id="4097" name="Rectangle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1371600" y="763588"/>
            <a:ext cx="50292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098" name="Rectangle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9658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0" y="4489450"/>
            <a:ext cx="27432000" cy="95504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0"/>
            <a:ext cx="27432000" cy="662305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D4289BF8-33B5-4D33-93A6-3CC7785CA273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648084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172B3F42-BC40-4FD2-ADF3-E26E83E694B8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307540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516013" y="1093788"/>
            <a:ext cx="8228012" cy="2342673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0" y="1093788"/>
            <a:ext cx="24534813" cy="234267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F9052694-ECD4-4CAC-A42B-7E99E8C1487F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3211556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F343ACC0-FC4D-4629-AFFB-BF6E1898D879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242733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0" y="6838950"/>
            <a:ext cx="31546800" cy="11410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0" y="18357850"/>
            <a:ext cx="31546800" cy="600075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002D98CF-48CF-4B1B-8187-B9BCEE264429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70315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28800" y="6418263"/>
            <a:ext cx="16381413" cy="181022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362613" y="6418263"/>
            <a:ext cx="16381412" cy="1810226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12C9C6A4-AFB2-449A-A5B5-3EF936D081E4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906974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3" y="1460500"/>
            <a:ext cx="31546800" cy="53022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3" y="6724650"/>
            <a:ext cx="15473362" cy="32956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3" y="10020300"/>
            <a:ext cx="15473362" cy="14738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0" y="6724650"/>
            <a:ext cx="15549563" cy="32956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0" y="10020300"/>
            <a:ext cx="15549563" cy="147383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ED23C548-B8FA-4400-8C67-307EBF3CC0FB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43416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EAFA5759-08A1-4644-8393-64912D8AAAAD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030340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BE208B27-B4F0-4BD2-A56A-A7D91535FBC2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38943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3" y="1828800"/>
            <a:ext cx="11796712" cy="6400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3" y="3949700"/>
            <a:ext cx="18516600" cy="194945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3" y="8229600"/>
            <a:ext cx="11796712" cy="152463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CF793727-C22B-4F69-AF69-9A68F94580F5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9200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3" y="1828800"/>
            <a:ext cx="11796712" cy="6400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49563" y="3949700"/>
            <a:ext cx="18516600" cy="194945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3" y="8229600"/>
            <a:ext cx="11796712" cy="152463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2"/>
          </p:nvPr>
        </p:nvSpPr>
        <p:spPr/>
        <p:txBody>
          <a:bodyPr/>
          <a:lstStyle>
            <a:lvl1pPr>
              <a:defRPr/>
            </a:lvl1pPr>
          </a:lstStyle>
          <a:p>
            <a:fld id="{1A9E11F2-28F8-4C82-8369-19A000BD9686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024583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093788"/>
            <a:ext cx="32915225" cy="4578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the title text format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1828800" y="6418263"/>
            <a:ext cx="32915225" cy="181022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the outline text format</a:t>
            </a:r>
          </a:p>
          <a:p>
            <a:pPr lvl="1"/>
            <a:r>
              <a:rPr lang="en-US" altLang="en-US" smtClean="0"/>
              <a:t>Second Outline Level</a:t>
            </a:r>
          </a:p>
          <a:p>
            <a:pPr lvl="2"/>
            <a:r>
              <a:rPr lang="en-US" altLang="en-US" smtClean="0"/>
              <a:t>Third Outline Level</a:t>
            </a:r>
          </a:p>
          <a:p>
            <a:pPr lvl="3"/>
            <a:r>
              <a:rPr lang="en-US" altLang="en-US" smtClean="0"/>
              <a:t>Fourth Outline Level</a:t>
            </a:r>
          </a:p>
          <a:p>
            <a:pPr lvl="4"/>
            <a:r>
              <a:rPr lang="en-US" altLang="en-US" smtClean="0"/>
              <a:t>Fifth Outline Level</a:t>
            </a:r>
          </a:p>
          <a:p>
            <a:pPr lvl="4"/>
            <a:r>
              <a:rPr lang="en-US" altLang="en-US" smtClean="0"/>
              <a:t>Sixth Outline Level</a:t>
            </a:r>
          </a:p>
          <a:p>
            <a:pPr lvl="4"/>
            <a:r>
              <a:rPr lang="en-US" altLang="en-US" smtClean="0"/>
              <a:t>Seventh Outline Level</a:t>
            </a:r>
          </a:p>
          <a:p>
            <a:pPr lvl="4"/>
            <a:r>
              <a:rPr lang="en-US" altLang="en-US" smtClean="0"/>
              <a:t>Eighth Outline Level</a:t>
            </a:r>
          </a:p>
          <a:p>
            <a:pPr lvl="4"/>
            <a:r>
              <a:rPr lang="en-US" altLang="en-US" smtClean="0"/>
              <a:t>Ninth Outline Level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/>
          </p:nvPr>
        </p:nvSpPr>
        <p:spPr bwMode="auto">
          <a:xfrm>
            <a:off x="1828800" y="24990425"/>
            <a:ext cx="8520113" cy="189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Nimbus Roman No9 L" pitchFamily="16" charset="0"/>
                <a:ea typeface="+mn-ea"/>
                <a:cs typeface="+mn-cs"/>
              </a:defRPr>
            </a:lvl1pPr>
          </a:lstStyle>
          <a:p>
            <a:endParaRPr lang="en-GB" altLang="en-US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ftr"/>
          </p:nvPr>
        </p:nvSpPr>
        <p:spPr bwMode="auto">
          <a:xfrm>
            <a:off x="12509500" y="24990425"/>
            <a:ext cx="11591925" cy="189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ctr"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  <a:tab pos="9410700" algn="l"/>
                <a:tab pos="10134600" algn="l"/>
                <a:tab pos="10858500" algn="l"/>
                <a:tab pos="11582400" algn="l"/>
              </a:tabLst>
              <a:defRPr sz="1400">
                <a:solidFill>
                  <a:srgbClr val="000000"/>
                </a:solidFill>
                <a:latin typeface="Nimbus Roman No9 L" pitchFamily="16" charset="0"/>
                <a:ea typeface="+mn-ea"/>
                <a:cs typeface="+mn-cs"/>
              </a:defRPr>
            </a:lvl1pPr>
          </a:lstStyle>
          <a:p>
            <a:endParaRPr lang="en-GB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sldNum"/>
          </p:nvPr>
        </p:nvSpPr>
        <p:spPr bwMode="auto">
          <a:xfrm>
            <a:off x="26223913" y="24990425"/>
            <a:ext cx="8520112" cy="1890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16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  <a:defRPr sz="1400">
                <a:solidFill>
                  <a:srgbClr val="000000"/>
                </a:solidFill>
                <a:latin typeface="Nimbus Roman No9 L" pitchFamily="16" charset="0"/>
                <a:ea typeface="+mn-ea"/>
                <a:cs typeface="+mn-cs"/>
              </a:defRPr>
            </a:lvl1pPr>
          </a:lstStyle>
          <a:p>
            <a:fld id="{CBA8EFFD-F46F-4299-8FF7-D4DE64BEDC3F}" type="slidenum">
              <a:rPr lang="en-GB" altLang="en-US"/>
              <a:pPr/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fontAlgn="base" hangingPunct="1">
        <a:lnSpc>
          <a:spcPct val="12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anose="05000000000000000000" pitchFamily="2" charset="2"/>
        <a:defRPr sz="4400" kern="1200">
          <a:solidFill>
            <a:srgbClr val="000000"/>
          </a:solidFill>
          <a:latin typeface="+mj-lt"/>
          <a:ea typeface="+mj-ea"/>
          <a:cs typeface="+mj-cs"/>
        </a:defRPr>
      </a:lvl1pPr>
      <a:lvl2pPr marL="431800" indent="-215900" algn="ctr" defTabSz="457200" rtl="0" eaLnBrk="1" fontAlgn="base" hangingPunct="1">
        <a:lnSpc>
          <a:spcPct val="12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anose="05000000000000000000" pitchFamily="2" charset="2"/>
        <a:defRPr sz="4400">
          <a:solidFill>
            <a:srgbClr val="000000"/>
          </a:solidFill>
          <a:latin typeface="Arial" panose="020B0604020202020204" pitchFamily="34" charset="0"/>
          <a:ea typeface="DejaVu Sans" charset="0"/>
          <a:cs typeface="DejaVu Sans" charset="0"/>
        </a:defRPr>
      </a:lvl2pPr>
      <a:lvl3pPr marL="647700" indent="-215900" algn="ctr" defTabSz="457200" rtl="0" eaLnBrk="1" fontAlgn="base" hangingPunct="1">
        <a:lnSpc>
          <a:spcPct val="12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anose="05000000000000000000" pitchFamily="2" charset="2"/>
        <a:defRPr sz="4400">
          <a:solidFill>
            <a:srgbClr val="000000"/>
          </a:solidFill>
          <a:latin typeface="Arial" panose="020B0604020202020204" pitchFamily="34" charset="0"/>
          <a:ea typeface="DejaVu Sans" charset="0"/>
          <a:cs typeface="DejaVu Sans" charset="0"/>
        </a:defRPr>
      </a:lvl3pPr>
      <a:lvl4pPr marL="863600" indent="-215900" algn="ctr" defTabSz="457200" rtl="0" eaLnBrk="1" fontAlgn="base" hangingPunct="1">
        <a:lnSpc>
          <a:spcPct val="12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anose="05000000000000000000" pitchFamily="2" charset="2"/>
        <a:defRPr sz="4400">
          <a:solidFill>
            <a:srgbClr val="000000"/>
          </a:solidFill>
          <a:latin typeface="Arial" panose="020B0604020202020204" pitchFamily="34" charset="0"/>
          <a:ea typeface="DejaVu Sans" charset="0"/>
          <a:cs typeface="DejaVu Sans" charset="0"/>
        </a:defRPr>
      </a:lvl4pPr>
      <a:lvl5pPr marL="1079500" indent="-215900" algn="ctr" defTabSz="457200" rtl="0" eaLnBrk="1" fontAlgn="base" hangingPunct="1">
        <a:lnSpc>
          <a:spcPct val="12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anose="05000000000000000000" pitchFamily="2" charset="2"/>
        <a:defRPr sz="4400">
          <a:solidFill>
            <a:srgbClr val="000000"/>
          </a:solidFill>
          <a:latin typeface="Arial" panose="020B0604020202020204" pitchFamily="34" charset="0"/>
          <a:ea typeface="DejaVu Sans" charset="0"/>
          <a:cs typeface="DejaVu Sans" charset="0"/>
        </a:defRPr>
      </a:lvl5pPr>
      <a:lvl6pPr marL="1536700" indent="-215900" algn="ctr" defTabSz="457200" rtl="0" eaLnBrk="1" fontAlgn="base" hangingPunct="1">
        <a:lnSpc>
          <a:spcPct val="12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anose="05000000000000000000" pitchFamily="2" charset="2"/>
        <a:defRPr sz="4400">
          <a:solidFill>
            <a:srgbClr val="000000"/>
          </a:solidFill>
          <a:latin typeface="Arial" panose="020B0604020202020204" pitchFamily="34" charset="0"/>
          <a:ea typeface="DejaVu Sans" charset="0"/>
          <a:cs typeface="DejaVu Sans" charset="0"/>
        </a:defRPr>
      </a:lvl6pPr>
      <a:lvl7pPr marL="1993900" indent="-215900" algn="ctr" defTabSz="457200" rtl="0" eaLnBrk="1" fontAlgn="base" hangingPunct="1">
        <a:lnSpc>
          <a:spcPct val="12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anose="05000000000000000000" pitchFamily="2" charset="2"/>
        <a:defRPr sz="4400">
          <a:solidFill>
            <a:srgbClr val="000000"/>
          </a:solidFill>
          <a:latin typeface="Arial" panose="020B0604020202020204" pitchFamily="34" charset="0"/>
          <a:ea typeface="DejaVu Sans" charset="0"/>
          <a:cs typeface="DejaVu Sans" charset="0"/>
        </a:defRPr>
      </a:lvl7pPr>
      <a:lvl8pPr marL="2451100" indent="-215900" algn="ctr" defTabSz="457200" rtl="0" eaLnBrk="1" fontAlgn="base" hangingPunct="1">
        <a:lnSpc>
          <a:spcPct val="12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anose="05000000000000000000" pitchFamily="2" charset="2"/>
        <a:defRPr sz="4400">
          <a:solidFill>
            <a:srgbClr val="000000"/>
          </a:solidFill>
          <a:latin typeface="Arial" panose="020B0604020202020204" pitchFamily="34" charset="0"/>
          <a:ea typeface="DejaVu Sans" charset="0"/>
          <a:cs typeface="DejaVu Sans" charset="0"/>
        </a:defRPr>
      </a:lvl8pPr>
      <a:lvl9pPr marL="2908300" indent="-215900" algn="ctr" defTabSz="457200" rtl="0" eaLnBrk="1" fontAlgn="base" hangingPunct="1">
        <a:lnSpc>
          <a:spcPct val="124000"/>
        </a:lnSpc>
        <a:spcBef>
          <a:spcPct val="0"/>
        </a:spcBef>
        <a:spcAft>
          <a:spcPct val="0"/>
        </a:spcAft>
        <a:buClr>
          <a:srgbClr val="000000"/>
        </a:buClr>
        <a:buSzPct val="45000"/>
        <a:buFont typeface="Wingdings" panose="05000000000000000000" pitchFamily="2" charset="2"/>
        <a:defRPr sz="4400">
          <a:solidFill>
            <a:srgbClr val="000000"/>
          </a:solidFill>
          <a:latin typeface="Arial" panose="020B0604020202020204" pitchFamily="34" charset="0"/>
          <a:ea typeface="DejaVu Sans" charset="0"/>
          <a:cs typeface="DejaVu Sans" charset="0"/>
        </a:defRPr>
      </a:lvl9pPr>
    </p:titleStyle>
    <p:bodyStyle>
      <a:lvl1pPr marL="431800" indent="-323850" algn="l" defTabSz="457200" rtl="0" eaLnBrk="1" fontAlgn="base" hangingPunct="1">
        <a:lnSpc>
          <a:spcPct val="124000"/>
        </a:lnSpc>
        <a:spcBef>
          <a:spcPct val="0"/>
        </a:spcBef>
        <a:spcAft>
          <a:spcPts val="1425"/>
        </a:spcAft>
        <a:buClr>
          <a:srgbClr val="000000"/>
        </a:buClr>
        <a:buSzPct val="45000"/>
        <a:buFont typeface="Wingdings" panose="05000000000000000000" pitchFamily="2" charset="2"/>
        <a:buChar char=""/>
        <a:defRPr sz="3200" kern="1200">
          <a:solidFill>
            <a:srgbClr val="000000"/>
          </a:solidFill>
          <a:latin typeface="+mn-lt"/>
          <a:ea typeface="+mn-ea"/>
          <a:cs typeface="+mn-cs"/>
        </a:defRPr>
      </a:lvl1pPr>
      <a:lvl2pPr marL="863600" indent="-287338" algn="l" defTabSz="457200" rtl="0" eaLnBrk="1" fontAlgn="base" hangingPunct="1">
        <a:lnSpc>
          <a:spcPct val="124000"/>
        </a:lnSpc>
        <a:spcBef>
          <a:spcPct val="0"/>
        </a:spcBef>
        <a:spcAft>
          <a:spcPts val="1138"/>
        </a:spcAft>
        <a:buClr>
          <a:srgbClr val="000000"/>
        </a:buClr>
        <a:buSzPct val="75000"/>
        <a:buFont typeface="Symbol" panose="05050102010706020507" pitchFamily="18" charset="2"/>
        <a:buChar char=""/>
        <a:defRPr sz="2800" kern="1200">
          <a:solidFill>
            <a:srgbClr val="000000"/>
          </a:solidFill>
          <a:latin typeface="+mn-lt"/>
          <a:ea typeface="+mn-ea"/>
          <a:cs typeface="+mn-cs"/>
        </a:defRPr>
      </a:lvl2pPr>
      <a:lvl3pPr marL="1295400" indent="-215900" algn="l" defTabSz="457200" rtl="0" eaLnBrk="1" fontAlgn="base" hangingPunct="1">
        <a:lnSpc>
          <a:spcPct val="124000"/>
        </a:lnSpc>
        <a:spcBef>
          <a:spcPct val="0"/>
        </a:spcBef>
        <a:spcAft>
          <a:spcPts val="850"/>
        </a:spcAft>
        <a:buClr>
          <a:srgbClr val="000000"/>
        </a:buClr>
        <a:buSzPct val="45000"/>
        <a:buFont typeface="Wingdings" panose="05000000000000000000" pitchFamily="2" charset="2"/>
        <a:buChar char=""/>
        <a:defRPr sz="2400" kern="1200">
          <a:solidFill>
            <a:srgbClr val="000000"/>
          </a:solidFill>
          <a:latin typeface="+mn-lt"/>
          <a:ea typeface="+mn-ea"/>
          <a:cs typeface="+mn-cs"/>
        </a:defRPr>
      </a:lvl3pPr>
      <a:lvl4pPr marL="1727200" indent="-215900" algn="l" defTabSz="457200" rtl="0" eaLnBrk="1" fontAlgn="base" hangingPunct="1">
        <a:lnSpc>
          <a:spcPct val="124000"/>
        </a:lnSpc>
        <a:spcBef>
          <a:spcPct val="0"/>
        </a:spcBef>
        <a:spcAft>
          <a:spcPts val="575"/>
        </a:spcAft>
        <a:buClr>
          <a:srgbClr val="000000"/>
        </a:buClr>
        <a:buSzPct val="75000"/>
        <a:buFont typeface="Symbol" panose="05050102010706020507" pitchFamily="18" charset="2"/>
        <a:buChar char=""/>
        <a:defRPr sz="2000" kern="1200">
          <a:solidFill>
            <a:srgbClr val="000000"/>
          </a:solidFill>
          <a:latin typeface="+mn-lt"/>
          <a:ea typeface="+mn-ea"/>
          <a:cs typeface="+mn-cs"/>
        </a:defRPr>
      </a:lvl4pPr>
      <a:lvl5pPr marL="2159000" indent="-215900" algn="l" defTabSz="457200" rtl="0" eaLnBrk="1" fontAlgn="base" hangingPunct="1">
        <a:lnSpc>
          <a:spcPct val="124000"/>
        </a:lnSpc>
        <a:spcBef>
          <a:spcPct val="0"/>
        </a:spcBef>
        <a:spcAft>
          <a:spcPts val="288"/>
        </a:spcAft>
        <a:buClr>
          <a:srgbClr val="000000"/>
        </a:buClr>
        <a:buSzPct val="45000"/>
        <a:buFont typeface="Wingdings" panose="05000000000000000000" pitchFamily="2" charset="2"/>
        <a:buChar char="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tif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86" t="9837" r="22196" b="19682"/>
          <a:stretch/>
        </p:blipFill>
        <p:spPr>
          <a:xfrm>
            <a:off x="13041063" y="4953000"/>
            <a:ext cx="11277600" cy="13639800"/>
          </a:xfrm>
          <a:prstGeom prst="rect">
            <a:avLst/>
          </a:prstGeom>
        </p:spPr>
      </p:pic>
      <p:grpSp>
        <p:nvGrpSpPr>
          <p:cNvPr id="297" name="Group 296"/>
          <p:cNvGrpSpPr/>
          <p:nvPr/>
        </p:nvGrpSpPr>
        <p:grpSpPr>
          <a:xfrm flipH="1">
            <a:off x="2194720" y="23443367"/>
            <a:ext cx="615149" cy="1676400"/>
            <a:chOff x="5785651" y="15468600"/>
            <a:chExt cx="615149" cy="1676400"/>
          </a:xfrm>
        </p:grpSpPr>
        <p:sp>
          <p:nvSpPr>
            <p:cNvPr id="298" name="Curved Left Arrow 297"/>
            <p:cNvSpPr/>
            <p:nvPr/>
          </p:nvSpPr>
          <p:spPr bwMode="auto">
            <a:xfrm>
              <a:off x="5791200" y="15697200"/>
              <a:ext cx="533400" cy="1447800"/>
            </a:xfrm>
            <a:prstGeom prst="curvedLeftArrow">
              <a:avLst/>
            </a:prstGeom>
            <a:solidFill>
              <a:srgbClr val="800000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99" name="Rectangle 298"/>
            <p:cNvSpPr/>
            <p:nvPr/>
          </p:nvSpPr>
          <p:spPr bwMode="auto">
            <a:xfrm>
              <a:off x="5785651" y="15468600"/>
              <a:ext cx="615149" cy="95704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1032" name="Group 1031"/>
          <p:cNvGrpSpPr/>
          <p:nvPr/>
        </p:nvGrpSpPr>
        <p:grpSpPr>
          <a:xfrm>
            <a:off x="1365023" y="23444284"/>
            <a:ext cx="615149" cy="1676400"/>
            <a:chOff x="5785651" y="15468600"/>
            <a:chExt cx="615149" cy="1676400"/>
          </a:xfrm>
        </p:grpSpPr>
        <p:sp>
          <p:nvSpPr>
            <p:cNvPr id="1030" name="Curved Left Arrow 1029"/>
            <p:cNvSpPr/>
            <p:nvPr/>
          </p:nvSpPr>
          <p:spPr bwMode="auto">
            <a:xfrm>
              <a:off x="5791200" y="15697200"/>
              <a:ext cx="533400" cy="1447800"/>
            </a:xfrm>
            <a:prstGeom prst="curvedLeftArrow">
              <a:avLst/>
            </a:prstGeom>
            <a:solidFill>
              <a:srgbClr val="800000"/>
            </a:solidFill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031" name="Rectangle 1030"/>
            <p:cNvSpPr/>
            <p:nvPr/>
          </p:nvSpPr>
          <p:spPr bwMode="auto">
            <a:xfrm>
              <a:off x="5785651" y="15468600"/>
              <a:ext cx="615149" cy="95704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</p:grp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6576000" cy="1354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50" t="2192" r="11459" b="2192"/>
          <a:stretch/>
        </p:blipFill>
        <p:spPr>
          <a:xfrm>
            <a:off x="25396407" y="5349237"/>
            <a:ext cx="10874793" cy="13200993"/>
          </a:xfrm>
          <a:prstGeom prst="rect">
            <a:avLst/>
          </a:prstGeom>
        </p:spPr>
      </p:pic>
      <p:cxnSp>
        <p:nvCxnSpPr>
          <p:cNvPr id="11" name="Straight Connector 10"/>
          <p:cNvCxnSpPr>
            <a:stCxn id="53" idx="2"/>
            <a:endCxn id="7" idx="1"/>
          </p:cNvCxnSpPr>
          <p:nvPr/>
        </p:nvCxnSpPr>
        <p:spPr bwMode="auto">
          <a:xfrm flipH="1">
            <a:off x="12844298" y="12955992"/>
            <a:ext cx="4209078" cy="208214"/>
          </a:xfrm>
          <a:prstGeom prst="line">
            <a:avLst/>
          </a:prstGeom>
          <a:solidFill>
            <a:srgbClr val="00B8FF"/>
          </a:solidFill>
          <a:ln w="19050" cap="flat" cmpd="sng" algn="ctr">
            <a:solidFill>
              <a:schemeClr val="bg1">
                <a:lumMod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" name="Straight Connector 16"/>
          <p:cNvCxnSpPr>
            <a:stCxn id="53" idx="2"/>
            <a:endCxn id="7" idx="0"/>
          </p:cNvCxnSpPr>
          <p:nvPr/>
        </p:nvCxnSpPr>
        <p:spPr bwMode="auto">
          <a:xfrm flipH="1" flipV="1">
            <a:off x="13944600" y="10963604"/>
            <a:ext cx="3108776" cy="1992388"/>
          </a:xfrm>
          <a:prstGeom prst="line">
            <a:avLst/>
          </a:prstGeom>
          <a:solidFill>
            <a:srgbClr val="00B8FF"/>
          </a:solidFill>
          <a:ln w="19050" cap="flat" cmpd="sng" algn="ctr">
            <a:solidFill>
              <a:schemeClr val="bg1">
                <a:lumMod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Straight Connector 18"/>
          <p:cNvCxnSpPr>
            <a:stCxn id="53" idx="2"/>
            <a:endCxn id="7" idx="3"/>
          </p:cNvCxnSpPr>
          <p:nvPr/>
        </p:nvCxnSpPr>
        <p:spPr bwMode="auto">
          <a:xfrm flipH="1" flipV="1">
            <a:off x="8839200" y="10963604"/>
            <a:ext cx="8214176" cy="1992388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2" name="Straight Connector 21"/>
          <p:cNvCxnSpPr>
            <a:stCxn id="53" idx="3"/>
            <a:endCxn id="7" idx="4"/>
          </p:cNvCxnSpPr>
          <p:nvPr/>
        </p:nvCxnSpPr>
        <p:spPr bwMode="auto">
          <a:xfrm flipH="1" flipV="1">
            <a:off x="9939502" y="8763001"/>
            <a:ext cx="7125617" cy="4221339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Straight Connector 30"/>
          <p:cNvCxnSpPr>
            <a:stCxn id="53" idx="2"/>
            <a:endCxn id="7" idx="5"/>
          </p:cNvCxnSpPr>
          <p:nvPr/>
        </p:nvCxnSpPr>
        <p:spPr bwMode="auto">
          <a:xfrm flipH="1" flipV="1">
            <a:off x="12844298" y="8763001"/>
            <a:ext cx="4209078" cy="4192991"/>
          </a:xfrm>
          <a:prstGeom prst="line">
            <a:avLst/>
          </a:prstGeom>
          <a:solidFill>
            <a:srgbClr val="00B8FF"/>
          </a:solidFill>
          <a:ln w="19050" cap="flat" cmpd="sng" algn="ctr">
            <a:solidFill>
              <a:schemeClr val="bg1">
                <a:lumMod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Straight Connector 50"/>
          <p:cNvCxnSpPr>
            <a:stCxn id="53" idx="2"/>
            <a:endCxn id="7" idx="2"/>
          </p:cNvCxnSpPr>
          <p:nvPr/>
        </p:nvCxnSpPr>
        <p:spPr bwMode="auto">
          <a:xfrm flipH="1">
            <a:off x="9939502" y="12955992"/>
            <a:ext cx="7113874" cy="208214"/>
          </a:xfrm>
          <a:prstGeom prst="line">
            <a:avLst/>
          </a:prstGeom>
          <a:solidFill>
            <a:srgbClr val="00B8FF"/>
          </a:solidFill>
          <a:ln w="12700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" name="Hexagon 6"/>
          <p:cNvSpPr/>
          <p:nvPr/>
        </p:nvSpPr>
        <p:spPr bwMode="auto">
          <a:xfrm>
            <a:off x="8839200" y="8763000"/>
            <a:ext cx="5105400" cy="4401207"/>
          </a:xfrm>
          <a:prstGeom prst="hexagon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>
            <a:outerShdw blurRad="76200" dist="762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1841" y="9477701"/>
            <a:ext cx="3820118" cy="2971803"/>
          </a:xfrm>
          <a:prstGeom prst="hexagon">
            <a:avLst>
              <a:gd name="adj" fmla="val 10666"/>
              <a:gd name="vf" fmla="val 115470"/>
            </a:avLst>
          </a:prstGeom>
        </p:spPr>
      </p:pic>
      <p:sp>
        <p:nvSpPr>
          <p:cNvPr id="53" name="Oval 52"/>
          <p:cNvSpPr/>
          <p:nvPr/>
        </p:nvSpPr>
        <p:spPr bwMode="auto">
          <a:xfrm>
            <a:off x="17053376" y="12915900"/>
            <a:ext cx="80183" cy="80183"/>
          </a:xfrm>
          <a:prstGeom prst="ellipse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cxnSp>
        <p:nvCxnSpPr>
          <p:cNvPr id="112" name="Straight Connector 111"/>
          <p:cNvCxnSpPr>
            <a:stCxn id="119" idx="0"/>
            <a:endCxn id="118" idx="1"/>
          </p:cNvCxnSpPr>
          <p:nvPr/>
        </p:nvCxnSpPr>
        <p:spPr bwMode="auto">
          <a:xfrm flipV="1">
            <a:off x="19310411" y="5620406"/>
            <a:ext cx="4659087" cy="5015036"/>
          </a:xfrm>
          <a:prstGeom prst="line">
            <a:avLst/>
          </a:prstGeom>
          <a:solidFill>
            <a:srgbClr val="00B8FF"/>
          </a:solidFill>
          <a:ln w="19050" cap="flat" cmpd="sng" algn="ctr">
            <a:solidFill>
              <a:schemeClr val="bg1">
                <a:lumMod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3" name="Straight Connector 112"/>
          <p:cNvCxnSpPr>
            <a:stCxn id="119" idx="0"/>
            <a:endCxn id="118" idx="0"/>
          </p:cNvCxnSpPr>
          <p:nvPr/>
        </p:nvCxnSpPr>
        <p:spPr bwMode="auto">
          <a:xfrm flipV="1">
            <a:off x="19310411" y="3419804"/>
            <a:ext cx="5759389" cy="7215638"/>
          </a:xfrm>
          <a:prstGeom prst="line">
            <a:avLst/>
          </a:prstGeom>
          <a:solidFill>
            <a:srgbClr val="00B8FF"/>
          </a:solidFill>
          <a:ln w="12700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4" name="Straight Connector 113"/>
          <p:cNvCxnSpPr>
            <a:stCxn id="119" idx="0"/>
            <a:endCxn id="118" idx="3"/>
          </p:cNvCxnSpPr>
          <p:nvPr/>
        </p:nvCxnSpPr>
        <p:spPr bwMode="auto">
          <a:xfrm flipV="1">
            <a:off x="19310411" y="3419804"/>
            <a:ext cx="653989" cy="7215638"/>
          </a:xfrm>
          <a:prstGeom prst="line">
            <a:avLst/>
          </a:prstGeom>
          <a:solidFill>
            <a:srgbClr val="00B8FF"/>
          </a:solidFill>
          <a:ln w="19050" cap="flat" cmpd="sng" algn="ctr">
            <a:solidFill>
              <a:schemeClr val="bg1">
                <a:lumMod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5" name="Straight Connector 114"/>
          <p:cNvCxnSpPr>
            <a:endCxn id="118" idx="4"/>
          </p:cNvCxnSpPr>
          <p:nvPr/>
        </p:nvCxnSpPr>
        <p:spPr bwMode="auto">
          <a:xfrm flipV="1">
            <a:off x="19308209" y="1219201"/>
            <a:ext cx="1756493" cy="9456332"/>
          </a:xfrm>
          <a:prstGeom prst="line">
            <a:avLst/>
          </a:prstGeom>
          <a:solidFill>
            <a:srgbClr val="00B8FF"/>
          </a:solidFill>
          <a:ln w="12700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6" name="Straight Connector 115"/>
          <p:cNvCxnSpPr>
            <a:stCxn id="119" idx="0"/>
            <a:endCxn id="118" idx="5"/>
          </p:cNvCxnSpPr>
          <p:nvPr/>
        </p:nvCxnSpPr>
        <p:spPr bwMode="auto">
          <a:xfrm flipV="1">
            <a:off x="19310411" y="1219201"/>
            <a:ext cx="4659087" cy="9416241"/>
          </a:xfrm>
          <a:prstGeom prst="line">
            <a:avLst/>
          </a:prstGeom>
          <a:solidFill>
            <a:srgbClr val="00B8FF"/>
          </a:solidFill>
          <a:ln w="12700" cap="flat" cmpd="sng" algn="ctr">
            <a:solidFill>
              <a:schemeClr val="bg1">
                <a:lumMod val="75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7" name="Straight Connector 116"/>
          <p:cNvCxnSpPr>
            <a:stCxn id="119" idx="0"/>
            <a:endCxn id="118" idx="2"/>
          </p:cNvCxnSpPr>
          <p:nvPr/>
        </p:nvCxnSpPr>
        <p:spPr bwMode="auto">
          <a:xfrm flipV="1">
            <a:off x="19310411" y="5620406"/>
            <a:ext cx="1754291" cy="5015036"/>
          </a:xfrm>
          <a:prstGeom prst="line">
            <a:avLst/>
          </a:prstGeom>
          <a:solidFill>
            <a:srgbClr val="00B8FF"/>
          </a:solidFill>
          <a:ln w="19050" cap="flat" cmpd="sng" algn="ctr">
            <a:solidFill>
              <a:schemeClr val="bg1">
                <a:lumMod val="5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18" name="Hexagon 117"/>
          <p:cNvSpPr/>
          <p:nvPr/>
        </p:nvSpPr>
        <p:spPr bwMode="auto">
          <a:xfrm>
            <a:off x="19964400" y="1219200"/>
            <a:ext cx="5105400" cy="4401207"/>
          </a:xfrm>
          <a:prstGeom prst="hexagon">
            <a:avLst/>
          </a:prstGeom>
          <a:solidFill>
            <a:schemeClr val="bg1"/>
          </a:solidFill>
          <a:ln>
            <a:solidFill>
              <a:schemeClr val="bg1">
                <a:lumMod val="50000"/>
              </a:schemeClr>
            </a:solidFill>
            <a:headEnd type="none" w="med" len="med"/>
            <a:tailEnd type="none" w="med" len="med"/>
          </a:ln>
          <a:effectLst>
            <a:outerShdw blurRad="76200" dist="76200" dir="696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19" name="Oval 118"/>
          <p:cNvSpPr/>
          <p:nvPr/>
        </p:nvSpPr>
        <p:spPr bwMode="auto">
          <a:xfrm>
            <a:off x="19270319" y="10635442"/>
            <a:ext cx="80183" cy="80183"/>
          </a:xfrm>
          <a:prstGeom prst="ellipse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3128" name="Picture 312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4059" y="1933904"/>
            <a:ext cx="3766081" cy="2971800"/>
          </a:xfrm>
          <a:prstGeom prst="hexagon">
            <a:avLst>
              <a:gd name="adj" fmla="val 6410"/>
              <a:gd name="vf" fmla="val 115470"/>
            </a:avLst>
          </a:prstGeom>
        </p:spPr>
      </p:pic>
      <p:sp>
        <p:nvSpPr>
          <p:cNvPr id="67" name="TextBox 66"/>
          <p:cNvSpPr txBox="1"/>
          <p:nvPr/>
        </p:nvSpPr>
        <p:spPr>
          <a:xfrm>
            <a:off x="213898" y="1358900"/>
            <a:ext cx="21021007" cy="13326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5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Topographical Modeling of the Boston Housing Market</a:t>
            </a:r>
            <a:endParaRPr lang="en-US" sz="65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69" name="Straight Connector 68"/>
          <p:cNvCxnSpPr/>
          <p:nvPr/>
        </p:nvCxnSpPr>
        <p:spPr bwMode="auto">
          <a:xfrm>
            <a:off x="33000579" y="15261661"/>
            <a:ext cx="1219200" cy="0"/>
          </a:xfrm>
          <a:prstGeom prst="line">
            <a:avLst/>
          </a:prstGeom>
          <a:solidFill>
            <a:srgbClr val="00B8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3" name="Straight Connector 152"/>
          <p:cNvCxnSpPr/>
          <p:nvPr/>
        </p:nvCxnSpPr>
        <p:spPr bwMode="auto">
          <a:xfrm>
            <a:off x="33000579" y="15794231"/>
            <a:ext cx="1219200" cy="19987"/>
          </a:xfrm>
          <a:prstGeom prst="line">
            <a:avLst/>
          </a:prstGeom>
          <a:solidFill>
            <a:srgbClr val="00B8FF"/>
          </a:solidFill>
          <a:ln w="38100" cap="flat" cmpd="sng" algn="ctr">
            <a:solidFill>
              <a:schemeClr val="accent2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73" name="TextBox 72"/>
          <p:cNvSpPr txBox="1"/>
          <p:nvPr/>
        </p:nvSpPr>
        <p:spPr>
          <a:xfrm>
            <a:off x="34295979" y="14971654"/>
            <a:ext cx="1896673" cy="5105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Strong Edge</a:t>
            </a:r>
            <a:endParaRPr 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58" name="TextBox 157"/>
          <p:cNvSpPr txBox="1"/>
          <p:nvPr/>
        </p:nvSpPr>
        <p:spPr>
          <a:xfrm>
            <a:off x="34295979" y="15528904"/>
            <a:ext cx="1776448" cy="5105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Weak Edge</a:t>
            </a:r>
            <a:endParaRPr 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75" name="Straight Connector 74"/>
          <p:cNvCxnSpPr/>
          <p:nvPr/>
        </p:nvCxnSpPr>
        <p:spPr bwMode="auto">
          <a:xfrm>
            <a:off x="24436044" y="12525829"/>
            <a:ext cx="0" cy="14753771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8" name="Straight Connector 167"/>
          <p:cNvCxnSpPr/>
          <p:nvPr/>
        </p:nvCxnSpPr>
        <p:spPr bwMode="auto">
          <a:xfrm flipH="1">
            <a:off x="18020371" y="16780000"/>
            <a:ext cx="8439172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77" name="Straight Connector 176"/>
          <p:cNvCxnSpPr/>
          <p:nvPr/>
        </p:nvCxnSpPr>
        <p:spPr bwMode="auto">
          <a:xfrm flipH="1">
            <a:off x="17105972" y="18088101"/>
            <a:ext cx="10369571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2" name="Straight Connector 181"/>
          <p:cNvCxnSpPr/>
          <p:nvPr/>
        </p:nvCxnSpPr>
        <p:spPr bwMode="auto">
          <a:xfrm flipH="1">
            <a:off x="29641800" y="16780000"/>
            <a:ext cx="6675094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3" name="Straight Connector 182"/>
          <p:cNvCxnSpPr/>
          <p:nvPr/>
        </p:nvCxnSpPr>
        <p:spPr bwMode="auto">
          <a:xfrm flipH="1">
            <a:off x="28620695" y="18088101"/>
            <a:ext cx="7732281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84" name="TextBox 183"/>
          <p:cNvSpPr txBox="1"/>
          <p:nvPr/>
        </p:nvSpPr>
        <p:spPr>
          <a:xfrm>
            <a:off x="25313399" y="1405164"/>
            <a:ext cx="9372599" cy="11378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Graph Transformation</a:t>
            </a:r>
            <a:endParaRPr lang="en-US" sz="60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185" name="Straight Connector 184"/>
          <p:cNvCxnSpPr/>
          <p:nvPr/>
        </p:nvCxnSpPr>
        <p:spPr bwMode="auto">
          <a:xfrm flipH="1" flipV="1">
            <a:off x="24371300" y="1306645"/>
            <a:ext cx="11945594" cy="1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6" name="Straight Connector 185"/>
          <p:cNvCxnSpPr/>
          <p:nvPr/>
        </p:nvCxnSpPr>
        <p:spPr bwMode="auto">
          <a:xfrm flipH="1">
            <a:off x="24968200" y="2627946"/>
            <a:ext cx="11348694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01" name="Straight Connector 200"/>
          <p:cNvCxnSpPr/>
          <p:nvPr/>
        </p:nvCxnSpPr>
        <p:spPr bwMode="auto">
          <a:xfrm flipH="1">
            <a:off x="202406" y="2632202"/>
            <a:ext cx="19725708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09" name="TextBox 208"/>
          <p:cNvSpPr txBox="1"/>
          <p:nvPr/>
        </p:nvSpPr>
        <p:spPr>
          <a:xfrm>
            <a:off x="29477081" y="16792700"/>
            <a:ext cx="5574919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Flow Algorithm</a:t>
            </a:r>
            <a:endParaRPr lang="en-US" sz="60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26" name="Hexagon 125"/>
          <p:cNvSpPr/>
          <p:nvPr/>
        </p:nvSpPr>
        <p:spPr bwMode="auto">
          <a:xfrm>
            <a:off x="24761862" y="21873238"/>
            <a:ext cx="1502664" cy="1295400"/>
          </a:xfrm>
          <a:prstGeom prst="hexagon">
            <a:avLst/>
          </a:prstGeom>
          <a:solidFill>
            <a:srgbClr val="990000">
              <a:alpha val="99000"/>
            </a:srgbClr>
          </a:solidFill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11" name="Hexagon 210"/>
          <p:cNvSpPr/>
          <p:nvPr/>
        </p:nvSpPr>
        <p:spPr bwMode="auto">
          <a:xfrm>
            <a:off x="25940450" y="22520031"/>
            <a:ext cx="1502664" cy="1295400"/>
          </a:xfrm>
          <a:prstGeom prst="hexagon">
            <a:avLst/>
          </a:prstGeom>
          <a:solidFill>
            <a:srgbClr val="F6412E"/>
          </a:solidFill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13" name="Hexagon 212"/>
          <p:cNvSpPr/>
          <p:nvPr/>
        </p:nvSpPr>
        <p:spPr bwMode="auto">
          <a:xfrm>
            <a:off x="25936195" y="21223512"/>
            <a:ext cx="1502664" cy="1295400"/>
          </a:xfrm>
          <a:prstGeom prst="hexagon">
            <a:avLst/>
          </a:prstGeom>
          <a:solidFill>
            <a:srgbClr val="FDD3CF"/>
          </a:solidFill>
          <a:ln w="1905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cxnSp>
        <p:nvCxnSpPr>
          <p:cNvPr id="243" name="Straight Connector 242"/>
          <p:cNvCxnSpPr/>
          <p:nvPr/>
        </p:nvCxnSpPr>
        <p:spPr bwMode="auto">
          <a:xfrm>
            <a:off x="12205037" y="2627946"/>
            <a:ext cx="0" cy="5694419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50" name="Straight Connector 249"/>
          <p:cNvCxnSpPr/>
          <p:nvPr/>
        </p:nvCxnSpPr>
        <p:spPr bwMode="auto">
          <a:xfrm>
            <a:off x="12205037" y="13592175"/>
            <a:ext cx="0" cy="13636625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0" name="Straight Connector 259"/>
          <p:cNvCxnSpPr/>
          <p:nvPr/>
        </p:nvCxnSpPr>
        <p:spPr bwMode="auto">
          <a:xfrm flipH="1">
            <a:off x="12207240" y="16780000"/>
            <a:ext cx="1813560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63" name="Oval 262"/>
          <p:cNvSpPr/>
          <p:nvPr/>
        </p:nvSpPr>
        <p:spPr bwMode="auto">
          <a:xfrm>
            <a:off x="26498738" y="21690237"/>
            <a:ext cx="381000" cy="3810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cxnSp>
        <p:nvCxnSpPr>
          <p:cNvPr id="159" name="Straight Arrow Connector 158"/>
          <p:cNvCxnSpPr/>
          <p:nvPr/>
        </p:nvCxnSpPr>
        <p:spPr bwMode="auto">
          <a:xfrm flipV="1">
            <a:off x="25511483" y="21967581"/>
            <a:ext cx="987255" cy="553357"/>
          </a:xfrm>
          <a:prstGeom prst="straightConnector1">
            <a:avLst/>
          </a:prstGeom>
          <a:solidFill>
            <a:srgbClr val="00B8FF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67" name="Straight Arrow Connector 266"/>
          <p:cNvCxnSpPr/>
          <p:nvPr/>
        </p:nvCxnSpPr>
        <p:spPr bwMode="auto">
          <a:xfrm>
            <a:off x="25511483" y="22513832"/>
            <a:ext cx="983893" cy="577699"/>
          </a:xfrm>
          <a:prstGeom prst="straightConnector1">
            <a:avLst/>
          </a:prstGeom>
          <a:solidFill>
            <a:srgbClr val="00B8FF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70" name="Straight Arrow Connector 269"/>
          <p:cNvCxnSpPr/>
          <p:nvPr/>
        </p:nvCxnSpPr>
        <p:spPr bwMode="auto">
          <a:xfrm flipH="1" flipV="1">
            <a:off x="26682701" y="22097756"/>
            <a:ext cx="3175" cy="1066272"/>
          </a:xfrm>
          <a:prstGeom prst="straightConnector1">
            <a:avLst/>
          </a:prstGeom>
          <a:solidFill>
            <a:srgbClr val="00B8FF"/>
          </a:solidFill>
          <a:ln w="571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6" name="Oval 155"/>
          <p:cNvSpPr/>
          <p:nvPr/>
        </p:nvSpPr>
        <p:spPr bwMode="auto">
          <a:xfrm>
            <a:off x="25320983" y="22330438"/>
            <a:ext cx="381000" cy="3810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64" name="Oval 263"/>
          <p:cNvSpPr/>
          <p:nvPr/>
        </p:nvSpPr>
        <p:spPr bwMode="auto">
          <a:xfrm>
            <a:off x="26498738" y="22955741"/>
            <a:ext cx="381000" cy="381000"/>
          </a:xfrm>
          <a:prstGeom prst="ellipse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r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92" name="TextBox 291"/>
          <p:cNvSpPr txBox="1"/>
          <p:nvPr/>
        </p:nvSpPr>
        <p:spPr>
          <a:xfrm>
            <a:off x="29850882" y="18221221"/>
            <a:ext cx="6523412" cy="88701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/* PSEUDO-CODE */</a:t>
            </a:r>
            <a:endParaRPr lang="en-US" sz="2000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epoch = 0</a:t>
            </a:r>
            <a:endParaRPr lang="en-US" sz="2000" b="1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total =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sum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([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node.value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for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node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nodes])</a:t>
            </a:r>
            <a:b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endParaRPr lang="en-US" sz="2000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while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total &gt;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stop_threshold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:</a:t>
            </a:r>
          </a:p>
          <a:p>
            <a:r>
              <a:rPr lang="en-US" sz="2000" dirty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</a:p>
          <a:p>
            <a:r>
              <a:rPr lang="en-US" sz="2000" dirty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// </a:t>
            </a:r>
            <a:r>
              <a:rPr lang="en-US" sz="2000" i="1" dirty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1) compute </a:t>
            </a:r>
            <a:r>
              <a:rPr lang="en-US" sz="2000" i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flow</a:t>
            </a:r>
          </a:p>
          <a:p>
            <a:r>
              <a:rPr lang="en-US" sz="2000" b="1" dirty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for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node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nodes: </a:t>
            </a:r>
          </a:p>
          <a:p>
            <a:r>
              <a:rPr lang="en-US" sz="2000" b="1" dirty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for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neighbor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node.neighbors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:</a:t>
            </a: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compute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node.outflow.neighbor</a:t>
            </a:r>
            <a:endParaRPr lang="en-US" sz="2000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</a:t>
            </a:r>
            <a:b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// </a:t>
            </a:r>
            <a:r>
              <a:rPr lang="en-US" sz="2000" i="1" dirty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2) emit flow</a:t>
            </a:r>
            <a:endParaRPr lang="en-US" sz="2000" i="1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b="1" dirty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for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node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nodes:</a:t>
            </a:r>
            <a:endParaRPr lang="en-US" sz="2000" b="1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for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neighbor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node.outflow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:</a:t>
            </a: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node.value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–=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node.outflow.neighbor</a:t>
            </a:r>
            <a:endParaRPr lang="en-US" sz="2000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 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neighbor.value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+=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node.outflow.neighbor</a:t>
            </a:r>
            <a:endParaRPr lang="en-US" sz="2000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</a:t>
            </a: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// </a:t>
            </a:r>
            <a:r>
              <a:rPr lang="en-US" sz="2000" i="1" dirty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3) flush</a:t>
            </a:r>
          </a:p>
          <a:p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for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node </a:t>
            </a:r>
            <a:r>
              <a:rPr lang="en-US" sz="2000" b="1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in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nodes:</a:t>
            </a:r>
            <a:endParaRPr lang="en-US" sz="2000" b="1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node.value</a:t>
            </a:r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–=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node.flush</a:t>
            </a:r>
            <a:endParaRPr lang="en-US" sz="2000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  total -= </a:t>
            </a:r>
            <a:r>
              <a:rPr lang="en-US" sz="2000" dirty="0" err="1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node.flush</a:t>
            </a:r>
            <a:endParaRPr lang="en-US" sz="2000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sz="2000" dirty="0" smtClean="0">
              <a:latin typeface="Consolas" panose="020B0609020204030204" pitchFamily="49" charset="0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sz="2000" dirty="0" smtClean="0">
                <a:latin typeface="Consolas" panose="020B0609020204030204" pitchFamily="49" charset="0"/>
                <a:ea typeface="Arial Unicode MS" panose="020B0604020202020204" pitchFamily="34" charset="-128"/>
                <a:cs typeface="Arial Unicode MS" panose="020B0604020202020204" pitchFamily="34" charset="-128"/>
              </a:rPr>
              <a:t>  epoch += 1</a:t>
            </a:r>
          </a:p>
        </p:txBody>
      </p:sp>
      <p:sp>
        <p:nvSpPr>
          <p:cNvPr id="300" name="TextBox 299"/>
          <p:cNvSpPr txBox="1"/>
          <p:nvPr/>
        </p:nvSpPr>
        <p:spPr>
          <a:xfrm>
            <a:off x="25333514" y="22216493"/>
            <a:ext cx="609599" cy="510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</a:t>
            </a:r>
            <a:endParaRPr lang="en-US" sz="24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08" name="TextBox 307"/>
          <p:cNvSpPr txBox="1"/>
          <p:nvPr/>
        </p:nvSpPr>
        <p:spPr>
          <a:xfrm>
            <a:off x="25156851" y="20598152"/>
            <a:ext cx="2662125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</a:t>
            </a:r>
            <a:r>
              <a:rPr lang="en-US" sz="2500" baseline="-25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ab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= </a:t>
            </a:r>
            <a:r>
              <a:rPr lang="en-US" sz="25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k</a:t>
            </a:r>
            <a:r>
              <a:rPr lang="en-US" sz="2500" baseline="-250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5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</a:t>
            </a:r>
            <a:r>
              <a:rPr lang="en-US" sz="2500" baseline="-250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- </a:t>
            </a:r>
            <a:r>
              <a:rPr lang="en-US" sz="25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</a:t>
            </a:r>
            <a:r>
              <a:rPr lang="en-US" sz="2500" baseline="-250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5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18" name="TextBox 317"/>
          <p:cNvSpPr txBox="1"/>
          <p:nvPr/>
        </p:nvSpPr>
        <p:spPr>
          <a:xfrm>
            <a:off x="26526748" y="21614263"/>
            <a:ext cx="609599" cy="510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</a:t>
            </a:r>
            <a:endParaRPr lang="en-US" sz="2400" dirty="0">
              <a:solidFill>
                <a:schemeClr val="bg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333" name="TextBox 332"/>
          <p:cNvSpPr txBox="1"/>
          <p:nvPr/>
        </p:nvSpPr>
        <p:spPr>
          <a:xfrm>
            <a:off x="26511867" y="22846871"/>
            <a:ext cx="609599" cy="5502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</a:t>
            </a:r>
          </a:p>
        </p:txBody>
      </p:sp>
      <p:sp>
        <p:nvSpPr>
          <p:cNvPr id="388" name="TextBox 387"/>
          <p:cNvSpPr txBox="1"/>
          <p:nvPr/>
        </p:nvSpPr>
        <p:spPr>
          <a:xfrm>
            <a:off x="24697142" y="18192452"/>
            <a:ext cx="349685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b="1" u="sng" dirty="0" smtClean="0">
                <a:latin typeface="Arial Unicode MS" charset="0"/>
                <a:ea typeface="Arial Unicode MS" charset="0"/>
                <a:cs typeface="Arial Unicode MS" charset="0"/>
              </a:rPr>
              <a:t>Parameters</a:t>
            </a:r>
          </a:p>
          <a:p>
            <a:r>
              <a:rPr lang="en-US" sz="2500" dirty="0" err="1" smtClean="0">
                <a:latin typeface="Arial Unicode MS" charset="0"/>
                <a:ea typeface="Arial Unicode MS" charset="0"/>
                <a:cs typeface="Arial Unicode MS" charset="0"/>
              </a:rPr>
              <a:t>k</a:t>
            </a:r>
            <a:r>
              <a:rPr lang="en-US" sz="2500" baseline="-25000" dirty="0" err="1" smtClean="0">
                <a:latin typeface="Arial Unicode MS" charset="0"/>
                <a:ea typeface="Arial Unicode MS" charset="0"/>
                <a:cs typeface="Arial Unicode MS" charset="0"/>
              </a:rPr>
              <a:t>s</a:t>
            </a:r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lang="en-US" sz="2500" dirty="0">
                <a:latin typeface="Arial Unicode MS" charset="0"/>
                <a:ea typeface="Arial Unicode MS" charset="0"/>
                <a:cs typeface="Arial Unicode MS" charset="0"/>
              </a:rPr>
              <a:t>	</a:t>
            </a:r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–  strong resistance </a:t>
            </a:r>
          </a:p>
          <a:p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k</a:t>
            </a:r>
            <a:r>
              <a:rPr lang="en-US" sz="2500" baseline="-25000" dirty="0" smtClean="0">
                <a:latin typeface="Arial Unicode MS" charset="0"/>
                <a:ea typeface="Arial Unicode MS" charset="0"/>
                <a:cs typeface="Arial Unicode MS" charset="0"/>
              </a:rPr>
              <a:t>w</a:t>
            </a:r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lang="en-US" sz="2500" dirty="0">
                <a:latin typeface="Arial Unicode MS" charset="0"/>
                <a:ea typeface="Arial Unicode MS" charset="0"/>
                <a:cs typeface="Arial Unicode MS" charset="0"/>
              </a:rPr>
              <a:t>	</a:t>
            </a:r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–  weak resistance</a:t>
            </a:r>
          </a:p>
          <a:p>
            <a:r>
              <a:rPr lang="en-US" sz="2500" dirty="0" err="1" smtClean="0">
                <a:latin typeface="Arial Unicode MS" charset="0"/>
                <a:ea typeface="Arial Unicode MS" charset="0"/>
                <a:cs typeface="Arial Unicode MS" charset="0"/>
              </a:rPr>
              <a:t>k</a:t>
            </a:r>
            <a:r>
              <a:rPr lang="en-US" sz="2500" baseline="-25000" dirty="0" err="1" smtClean="0">
                <a:latin typeface="Arial Unicode MS" charset="0"/>
                <a:ea typeface="Arial Unicode MS" charset="0"/>
                <a:cs typeface="Arial Unicode MS" charset="0"/>
              </a:rPr>
              <a:t>f</a:t>
            </a:r>
            <a:r>
              <a:rPr lang="en-US" sz="2500" dirty="0">
                <a:latin typeface="Arial Unicode MS" charset="0"/>
                <a:ea typeface="Arial Unicode MS" charset="0"/>
                <a:cs typeface="Arial Unicode MS" charset="0"/>
              </a:rPr>
              <a:t> </a:t>
            </a:r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	–  flush constant</a:t>
            </a:r>
          </a:p>
        </p:txBody>
      </p:sp>
      <p:sp>
        <p:nvSpPr>
          <p:cNvPr id="410" name="TextBox 409"/>
          <p:cNvSpPr txBox="1"/>
          <p:nvPr/>
        </p:nvSpPr>
        <p:spPr>
          <a:xfrm>
            <a:off x="17526000" y="16850804"/>
            <a:ext cx="6792663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Analysis &amp; Results </a:t>
            </a:r>
            <a:endParaRPr lang="en-US" sz="60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8"/>
          <a:srcRect r="75001"/>
          <a:stretch/>
        </p:blipFill>
        <p:spPr>
          <a:xfrm>
            <a:off x="21945600" y="12763500"/>
            <a:ext cx="571563" cy="3837641"/>
          </a:xfrm>
          <a:prstGeom prst="rect">
            <a:avLst/>
          </a:prstGeom>
          <a:noFill/>
        </p:spPr>
      </p:pic>
      <p:sp>
        <p:nvSpPr>
          <p:cNvPr id="193" name="TextBox 192"/>
          <p:cNvSpPr txBox="1"/>
          <p:nvPr/>
        </p:nvSpPr>
        <p:spPr>
          <a:xfrm>
            <a:off x="22601025" y="12778754"/>
            <a:ext cx="1135247" cy="42138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&gt; $97</a:t>
            </a:r>
          </a:p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&gt; $197</a:t>
            </a:r>
          </a:p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&gt; $297</a:t>
            </a:r>
          </a:p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&gt; $397</a:t>
            </a:r>
          </a:p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&gt; $497</a:t>
            </a:r>
          </a:p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&gt; $597</a:t>
            </a:r>
          </a:p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&gt; $697</a:t>
            </a:r>
          </a:p>
          <a:p>
            <a:r>
              <a:rPr lang="en-US" sz="24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&gt; $797</a:t>
            </a:r>
          </a:p>
          <a:p>
            <a:endParaRPr lang="en-US" sz="24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985917"/>
              </p:ext>
            </p:extLst>
          </p:nvPr>
        </p:nvGraphicFramePr>
        <p:xfrm>
          <a:off x="16612608" y="18714720"/>
          <a:ext cx="7505848" cy="2103119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876462"/>
                <a:gridCol w="1876462"/>
                <a:gridCol w="1876462"/>
                <a:gridCol w="1876462"/>
              </a:tblGrid>
              <a:tr h="774833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Approach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# Selected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True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</a:rPr>
                        <a:t> Positives</a:t>
                      </a:r>
                      <a:br>
                        <a:rPr lang="en-US" sz="1800" baseline="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</a:rPr>
                        <a:t>(54 possible)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l-GR" sz="1800" kern="1200" dirty="0" smtClean="0">
                          <a:solidFill>
                            <a:schemeClr val="tx1"/>
                          </a:solidFill>
                          <a:effectLst/>
                        </a:rPr>
                        <a:t>Δ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Rank of Selected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4276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Topographical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28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193.18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276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Positive </a:t>
                      </a:r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’</a:t>
                      </a:r>
                      <a:r>
                        <a:rPr lang="en-US" sz="1800" dirty="0" smtClean="0"/>
                        <a:t>01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32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141.66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276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Static</a:t>
                      </a:r>
                      <a:r>
                        <a:rPr lang="en-US" sz="1800" baseline="0" dirty="0" smtClean="0"/>
                        <a:t> Only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146.81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8" name="Table 10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984615"/>
              </p:ext>
            </p:extLst>
          </p:nvPr>
        </p:nvGraphicFramePr>
        <p:xfrm>
          <a:off x="16611600" y="22718688"/>
          <a:ext cx="7507864" cy="29718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876966"/>
                <a:gridCol w="1876966"/>
                <a:gridCol w="1876966"/>
                <a:gridCol w="1876966"/>
              </a:tblGrid>
              <a:tr h="77724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Approach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# Selected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True</a:t>
                      </a:r>
                      <a:r>
                        <a:rPr lang="en-US" sz="1800" baseline="0" dirty="0" smtClean="0">
                          <a:solidFill>
                            <a:schemeClr val="tx1"/>
                          </a:solidFill>
                        </a:rPr>
                        <a:t> Positives (54 possible)</a:t>
                      </a:r>
                      <a:endParaRPr lang="en-US" sz="1800" dirty="0" smtClean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err="1" smtClean="0">
                          <a:solidFill>
                            <a:schemeClr val="tx1"/>
                          </a:solidFill>
                        </a:rPr>
                        <a:t>Avg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l-GR" sz="1800" kern="1200" dirty="0" smtClean="0">
                          <a:solidFill>
                            <a:schemeClr val="tx1"/>
                          </a:solidFill>
                          <a:effectLst/>
                        </a:rPr>
                        <a:t>Δ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</a:rPr>
                        <a:t>-</a:t>
                      </a:r>
                      <a:r>
                        <a:rPr lang="en-US" sz="1800" dirty="0" smtClean="0">
                          <a:solidFill>
                            <a:schemeClr val="tx1"/>
                          </a:solidFill>
                        </a:rPr>
                        <a:t>Rank of Selected</a:t>
                      </a:r>
                      <a:endParaRPr lang="en-US" sz="180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3891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Topographical-1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131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32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140.91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891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Positive </a:t>
                      </a:r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’</a:t>
                      </a:r>
                      <a:r>
                        <a:rPr lang="en-US" sz="1800" dirty="0" smtClean="0"/>
                        <a:t>01-1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90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124.08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89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Topographical-2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255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48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109.57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89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Positive </a:t>
                      </a:r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’</a:t>
                      </a:r>
                      <a:r>
                        <a:rPr lang="en-US" sz="1800" dirty="0" smtClean="0"/>
                        <a:t>01-2</a:t>
                      </a:r>
                      <a:endParaRPr lang="en-US" sz="1800" dirty="0" smtClean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141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17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112.01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891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/>
                        <a:t>Best Range </a:t>
                      </a:r>
                      <a:r>
                        <a:rPr lang="en-US" sz="1800" baseline="0" dirty="0" smtClean="0"/>
                        <a:t>255</a:t>
                      </a:r>
                      <a:endParaRPr lang="en-US" sz="1800" dirty="0" smtClean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255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40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/>
                        <a:t>31.19</a:t>
                      </a:r>
                      <a:endParaRPr lang="en-US" sz="1800" dirty="0"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1" name="TextBox 110"/>
          <p:cNvSpPr txBox="1"/>
          <p:nvPr/>
        </p:nvSpPr>
        <p:spPr>
          <a:xfrm>
            <a:off x="17445870" y="18135600"/>
            <a:ext cx="5839324" cy="569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Single Cell Predictions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17155965" y="22098000"/>
            <a:ext cx="6419135" cy="527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Expanded Predictions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268200" y="25235728"/>
            <a:ext cx="42037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The ten true positives selected by the SVM gained an alarming </a:t>
            </a:r>
            <a:r>
              <a:rPr lang="en-US" sz="25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410.7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ranks on average between ’01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’16.</a:t>
            </a:r>
            <a:endParaRPr lang="en-US" sz="2500" dirty="0"/>
          </a:p>
        </p:txBody>
      </p:sp>
      <p:cxnSp>
        <p:nvCxnSpPr>
          <p:cNvPr id="187" name="Straight Connector 186"/>
          <p:cNvCxnSpPr/>
          <p:nvPr/>
        </p:nvCxnSpPr>
        <p:spPr bwMode="auto">
          <a:xfrm>
            <a:off x="24435733" y="5130800"/>
            <a:ext cx="0" cy="427990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1067" name="Group 1066"/>
          <p:cNvGrpSpPr/>
          <p:nvPr/>
        </p:nvGrpSpPr>
        <p:grpSpPr>
          <a:xfrm>
            <a:off x="22888174" y="9690827"/>
            <a:ext cx="3858026" cy="2501173"/>
            <a:chOff x="22363547" y="9614627"/>
            <a:chExt cx="3858026" cy="2501173"/>
          </a:xfrm>
        </p:grpSpPr>
        <p:sp>
          <p:nvSpPr>
            <p:cNvPr id="122" name="Hexagon 121"/>
            <p:cNvSpPr/>
            <p:nvPr/>
          </p:nvSpPr>
          <p:spPr bwMode="auto">
            <a:xfrm>
              <a:off x="23817981" y="9614627"/>
              <a:ext cx="964809" cy="831732"/>
            </a:xfrm>
            <a:prstGeom prst="hexagon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4" name="Hexagon 123"/>
            <p:cNvSpPr/>
            <p:nvPr/>
          </p:nvSpPr>
          <p:spPr bwMode="auto">
            <a:xfrm>
              <a:off x="24574409" y="10031159"/>
              <a:ext cx="964809" cy="831732"/>
            </a:xfrm>
            <a:prstGeom prst="hexagon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5" name="Hexagon 124"/>
            <p:cNvSpPr/>
            <p:nvPr/>
          </p:nvSpPr>
          <p:spPr bwMode="auto">
            <a:xfrm>
              <a:off x="24574409" y="10865644"/>
              <a:ext cx="964809" cy="831732"/>
            </a:xfrm>
            <a:prstGeom prst="hexagon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27" name="Hexagon 126"/>
            <p:cNvSpPr/>
            <p:nvPr/>
          </p:nvSpPr>
          <p:spPr bwMode="auto">
            <a:xfrm>
              <a:off x="23821156" y="11284068"/>
              <a:ext cx="964809" cy="831732"/>
            </a:xfrm>
            <a:prstGeom prst="hexagon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" name="Hexagon 19"/>
            <p:cNvSpPr/>
            <p:nvPr/>
          </p:nvSpPr>
          <p:spPr bwMode="auto">
            <a:xfrm>
              <a:off x="23058120" y="10029220"/>
              <a:ext cx="964809" cy="831732"/>
            </a:xfrm>
            <a:prstGeom prst="hexagon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38" name="Straight Connector 37"/>
            <p:cNvCxnSpPr/>
            <p:nvPr/>
          </p:nvCxnSpPr>
          <p:spPr bwMode="auto">
            <a:xfrm>
              <a:off x="23540543" y="10446427"/>
              <a:ext cx="754856" cy="428625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28" name="Hexagon 127"/>
            <p:cNvSpPr/>
            <p:nvPr/>
          </p:nvSpPr>
          <p:spPr bwMode="auto">
            <a:xfrm>
              <a:off x="23061295" y="10862819"/>
              <a:ext cx="964809" cy="831732"/>
            </a:xfrm>
            <a:prstGeom prst="hexagon">
              <a:avLst/>
            </a:prstGeom>
            <a:noFill/>
            <a:ln w="9525" cap="flat" cmpd="sng" algn="ctr">
              <a:solidFill>
                <a:schemeClr val="bg1">
                  <a:lumMod val="6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cxnSp>
          <p:nvCxnSpPr>
            <p:cNvPr id="154" name="Straight Connector 153"/>
            <p:cNvCxnSpPr/>
            <p:nvPr/>
          </p:nvCxnSpPr>
          <p:spPr bwMode="auto">
            <a:xfrm flipH="1">
              <a:off x="24297781" y="10458333"/>
              <a:ext cx="759619" cy="416719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7" name="Straight Connector 156"/>
            <p:cNvCxnSpPr/>
            <p:nvPr/>
          </p:nvCxnSpPr>
          <p:spPr bwMode="auto">
            <a:xfrm flipH="1" flipV="1">
              <a:off x="24295399" y="10872670"/>
              <a:ext cx="764383" cy="411958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0" name="Straight Connector 159"/>
            <p:cNvCxnSpPr/>
            <p:nvPr/>
          </p:nvCxnSpPr>
          <p:spPr bwMode="auto">
            <a:xfrm flipV="1">
              <a:off x="24293018" y="10876639"/>
              <a:ext cx="6350" cy="825501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3" name="Straight Connector 162"/>
            <p:cNvCxnSpPr/>
            <p:nvPr/>
          </p:nvCxnSpPr>
          <p:spPr bwMode="auto">
            <a:xfrm flipV="1">
              <a:off x="23540543" y="10876639"/>
              <a:ext cx="755651" cy="41275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6" name="Straight Connector 165"/>
            <p:cNvCxnSpPr/>
            <p:nvPr/>
          </p:nvCxnSpPr>
          <p:spPr bwMode="auto">
            <a:xfrm flipV="1">
              <a:off x="23540543" y="10448015"/>
              <a:ext cx="0" cy="844549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9" name="Straight Connector 168"/>
            <p:cNvCxnSpPr/>
            <p:nvPr/>
          </p:nvCxnSpPr>
          <p:spPr bwMode="auto">
            <a:xfrm flipV="1">
              <a:off x="23543718" y="10041615"/>
              <a:ext cx="762000" cy="406399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2" name="Straight Connector 171"/>
            <p:cNvCxnSpPr/>
            <p:nvPr/>
          </p:nvCxnSpPr>
          <p:spPr bwMode="auto">
            <a:xfrm>
              <a:off x="24308893" y="10035264"/>
              <a:ext cx="752475" cy="415925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5" name="Straight Connector 174"/>
            <p:cNvCxnSpPr/>
            <p:nvPr/>
          </p:nvCxnSpPr>
          <p:spPr bwMode="auto">
            <a:xfrm>
              <a:off x="25061368" y="10451189"/>
              <a:ext cx="0" cy="83185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78" name="Straight Connector 177"/>
            <p:cNvCxnSpPr/>
            <p:nvPr/>
          </p:nvCxnSpPr>
          <p:spPr bwMode="auto">
            <a:xfrm flipH="1">
              <a:off x="24296194" y="11279864"/>
              <a:ext cx="765174" cy="42545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81" name="Straight Connector 180"/>
            <p:cNvCxnSpPr/>
            <p:nvPr/>
          </p:nvCxnSpPr>
          <p:spPr bwMode="auto">
            <a:xfrm>
              <a:off x="23540543" y="11292564"/>
              <a:ext cx="749300" cy="412750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51" name="Straight Connector 150"/>
            <p:cNvCxnSpPr/>
            <p:nvPr/>
          </p:nvCxnSpPr>
          <p:spPr bwMode="auto">
            <a:xfrm flipH="1">
              <a:off x="24297781" y="10034470"/>
              <a:ext cx="2381" cy="842963"/>
            </a:xfrm>
            <a:prstGeom prst="line">
              <a:avLst/>
            </a:prstGeom>
            <a:solidFill>
              <a:srgbClr val="00B8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40" name="Oval 139"/>
            <p:cNvSpPr/>
            <p:nvPr/>
          </p:nvSpPr>
          <p:spPr bwMode="auto">
            <a:xfrm>
              <a:off x="24201703" y="10775143"/>
              <a:ext cx="186118" cy="186118"/>
            </a:xfrm>
            <a:prstGeom prst="ellipse">
              <a:avLst/>
            </a:prstGeom>
            <a:solidFill>
              <a:srgbClr val="9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1" name="Oval 140"/>
            <p:cNvSpPr/>
            <p:nvPr/>
          </p:nvSpPr>
          <p:spPr bwMode="auto">
            <a:xfrm>
              <a:off x="24198317" y="11601492"/>
              <a:ext cx="186118" cy="186118"/>
            </a:xfrm>
            <a:prstGeom prst="ellipse">
              <a:avLst/>
            </a:prstGeom>
            <a:solidFill>
              <a:srgbClr val="9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2" name="Oval 141"/>
            <p:cNvSpPr/>
            <p:nvPr/>
          </p:nvSpPr>
          <p:spPr bwMode="auto">
            <a:xfrm>
              <a:off x="24963754" y="11185626"/>
              <a:ext cx="186118" cy="186118"/>
            </a:xfrm>
            <a:prstGeom prst="ellipse">
              <a:avLst/>
            </a:prstGeom>
            <a:solidFill>
              <a:srgbClr val="9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3" name="Oval 142"/>
            <p:cNvSpPr/>
            <p:nvPr/>
          </p:nvSpPr>
          <p:spPr bwMode="auto">
            <a:xfrm>
              <a:off x="24963754" y="10359267"/>
              <a:ext cx="186118" cy="186118"/>
            </a:xfrm>
            <a:prstGeom prst="ellipse">
              <a:avLst/>
            </a:prstGeom>
            <a:solidFill>
              <a:srgbClr val="9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4" name="Oval 143"/>
            <p:cNvSpPr/>
            <p:nvPr/>
          </p:nvSpPr>
          <p:spPr bwMode="auto">
            <a:xfrm>
              <a:off x="23446130" y="10348511"/>
              <a:ext cx="186118" cy="186118"/>
            </a:xfrm>
            <a:prstGeom prst="ellipse">
              <a:avLst/>
            </a:prstGeom>
            <a:solidFill>
              <a:srgbClr val="9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45" name="Oval 144"/>
            <p:cNvSpPr/>
            <p:nvPr/>
          </p:nvSpPr>
          <p:spPr bwMode="auto">
            <a:xfrm>
              <a:off x="23446130" y="11191009"/>
              <a:ext cx="186118" cy="186118"/>
            </a:xfrm>
            <a:prstGeom prst="ellipse">
              <a:avLst/>
            </a:prstGeom>
            <a:solidFill>
              <a:srgbClr val="9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6" name="Oval 35"/>
            <p:cNvSpPr/>
            <p:nvPr/>
          </p:nvSpPr>
          <p:spPr bwMode="auto">
            <a:xfrm>
              <a:off x="24207326" y="9937434"/>
              <a:ext cx="186118" cy="186118"/>
            </a:xfrm>
            <a:prstGeom prst="ellipse">
              <a:avLst/>
            </a:prstGeom>
            <a:solidFill>
              <a:srgbClr val="9900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6" name="Chevron 195"/>
            <p:cNvSpPr/>
            <p:nvPr/>
          </p:nvSpPr>
          <p:spPr bwMode="auto">
            <a:xfrm>
              <a:off x="25725120" y="10872669"/>
              <a:ext cx="496453" cy="821881"/>
            </a:xfrm>
            <a:prstGeom prst="chevron">
              <a:avLst/>
            </a:prstGeom>
            <a:solidFill>
              <a:srgbClr val="990000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7" name="Chevron 196"/>
            <p:cNvSpPr/>
            <p:nvPr/>
          </p:nvSpPr>
          <p:spPr bwMode="auto">
            <a:xfrm>
              <a:off x="22363547" y="10455001"/>
              <a:ext cx="496453" cy="821881"/>
            </a:xfrm>
            <a:prstGeom prst="chevron">
              <a:avLst/>
            </a:prstGeom>
            <a:solidFill>
              <a:srgbClr val="990000"/>
            </a:solidFill>
            <a:ln w="9525" cap="flat" cmpd="sng" algn="ctr">
              <a:solidFill>
                <a:schemeClr val="tx1">
                  <a:lumMod val="65000"/>
                  <a:lumOff val="3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14" name="TextBox 213"/>
          <p:cNvSpPr txBox="1"/>
          <p:nvPr/>
        </p:nvSpPr>
        <p:spPr>
          <a:xfrm>
            <a:off x="12322844" y="2667000"/>
            <a:ext cx="7260556" cy="1924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solidFill>
                  <a:srgbClr val="8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2016 cell map depicted as a choropleth</a:t>
            </a:r>
          </a:p>
          <a:p>
            <a:r>
              <a:rPr lang="en-US" sz="3200" i="1" dirty="0">
                <a:solidFill>
                  <a:srgbClr val="8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</a:t>
            </a:r>
            <a:r>
              <a:rPr lang="en-US" sz="3200" i="1" dirty="0" smtClean="0">
                <a:solidFill>
                  <a:srgbClr val="80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verlaying the city of Boston as well as flow diagrams for two of the cells</a:t>
            </a:r>
          </a:p>
        </p:txBody>
      </p:sp>
      <p:sp>
        <p:nvSpPr>
          <p:cNvPr id="226" name="TextBox 225"/>
          <p:cNvSpPr txBox="1"/>
          <p:nvPr/>
        </p:nvSpPr>
        <p:spPr>
          <a:xfrm>
            <a:off x="202150" y="3581400"/>
            <a:ext cx="11982906" cy="6771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Governments charged with managing urban development have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an increasing supply of data available to draw upon for making informed decisions about how to deal with the challenges they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face. One of those challenges is providing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affordable housing options for residents of all income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levels. This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study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considered Boston’s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housing market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from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1985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 2016 – specifically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historical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assessment data on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over 120,000 residential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properties.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Research on housing typically incorporates multiple data sources, variables, and controls in an effort to build a complex model suited to a complex problem. By contrast, this study relied on a single dataset, which the city of Boston produces annually with a vested interest in its accuracy. Raw historical assessment data was distilled into a graph modeling the distribution of property value throughout the city for each year with the aim of predicting </a:t>
            </a:r>
            <a:b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future value based on present day attributes. A precipitous rise</a:t>
            </a:r>
            <a:b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 value might price out a large percentage of the city’s labor </a:t>
            </a:r>
            <a:b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force responsible for its daily operation and viability.</a:t>
            </a:r>
          </a:p>
        </p:txBody>
      </p:sp>
      <p:cxnSp>
        <p:nvCxnSpPr>
          <p:cNvPr id="227" name="Straight Connector 226"/>
          <p:cNvCxnSpPr/>
          <p:nvPr/>
        </p:nvCxnSpPr>
        <p:spPr bwMode="auto">
          <a:xfrm flipH="1">
            <a:off x="204792" y="3391559"/>
            <a:ext cx="12002448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0" name="TextBox 229"/>
          <p:cNvSpPr txBox="1"/>
          <p:nvPr/>
        </p:nvSpPr>
        <p:spPr>
          <a:xfrm>
            <a:off x="202150" y="2678529"/>
            <a:ext cx="11962579" cy="702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study by Daren McCulley for CS 591B – Networks and Markets</a:t>
            </a:r>
          </a:p>
        </p:txBody>
      </p:sp>
      <p:sp>
        <p:nvSpPr>
          <p:cNvPr id="249" name="TextBox 248"/>
          <p:cNvSpPr txBox="1"/>
          <p:nvPr/>
        </p:nvSpPr>
        <p:spPr>
          <a:xfrm>
            <a:off x="220981" y="10521746"/>
            <a:ext cx="6953251" cy="12372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 &amp; Methods </a:t>
            </a:r>
            <a:endParaRPr lang="en-US" sz="60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51" name="TextBox 250"/>
          <p:cNvSpPr txBox="1"/>
          <p:nvPr/>
        </p:nvSpPr>
        <p:spPr>
          <a:xfrm>
            <a:off x="152399" y="12028884"/>
            <a:ext cx="12025821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SzPct val="100000"/>
              <a:buFont typeface="Wingdings" panose="05000000000000000000" pitchFamily="2" charset="2"/>
              <a:buAutoNum type="arabicParenR"/>
            </a:pP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Subdivided Boston into thousands of small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hexagonal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cells </a:t>
            </a:r>
            <a:b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through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process known as tessellation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.</a:t>
            </a:r>
          </a:p>
          <a:p>
            <a:pPr marL="457200" indent="-457200">
              <a:buSzPct val="100000"/>
              <a:buFont typeface="Wingdings" panose="05000000000000000000" pitchFamily="2" charset="2"/>
              <a:buAutoNum type="arabicParenR"/>
            </a:pP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Collected, filtered, and assigned residential parcels to host cells </a:t>
            </a:r>
            <a:b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via the data processing method depicted below.</a:t>
            </a:r>
          </a:p>
          <a:p>
            <a:pPr marL="457200" indent="-457200">
              <a:buSzPct val="100000"/>
              <a:buFont typeface="Wingdings" panose="05000000000000000000" pitchFamily="2" charset="2"/>
              <a:buAutoNum type="arabicParenR"/>
            </a:pP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Transformed cell map into a graph as described in the upper right panel.</a:t>
            </a:r>
          </a:p>
          <a:p>
            <a:pPr marL="457200" indent="-457200">
              <a:buSzPct val="100000"/>
              <a:buFont typeface="Wingdings" panose="05000000000000000000" pitchFamily="2" charset="2"/>
              <a:buAutoNum type="arabicParenR"/>
            </a:pP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Trained a support vector machine (SVM) classifier using static features (e.g. living area) along with dynamic features (e.g. flow), produced by the algorithm described in the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bottom right panel.</a:t>
            </a:r>
          </a:p>
        </p:txBody>
      </p:sp>
      <p:sp>
        <p:nvSpPr>
          <p:cNvPr id="253" name="TextBox 252"/>
          <p:cNvSpPr txBox="1"/>
          <p:nvPr/>
        </p:nvSpPr>
        <p:spPr>
          <a:xfrm>
            <a:off x="1634396" y="18447336"/>
            <a:ext cx="1352131" cy="192424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σ</a:t>
            </a:r>
            <a:r>
              <a:rPr lang="en-US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}</a:t>
            </a:r>
          </a:p>
        </p:txBody>
      </p:sp>
      <p:sp>
        <p:nvSpPr>
          <p:cNvPr id="254" name="TextBox 253"/>
          <p:cNvSpPr txBox="1"/>
          <p:nvPr/>
        </p:nvSpPr>
        <p:spPr>
          <a:xfrm>
            <a:off x="1577171" y="17037246"/>
            <a:ext cx="1429589" cy="192424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π</a:t>
            </a:r>
            <a:r>
              <a:rPr lang="en-US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}</a:t>
            </a:r>
            <a:endParaRPr lang="en-US" sz="11500" dirty="0" smtClean="0">
              <a:solidFill>
                <a:srgbClr val="595959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55" name="TextBox 254"/>
          <p:cNvSpPr txBox="1"/>
          <p:nvPr/>
        </p:nvSpPr>
        <p:spPr>
          <a:xfrm>
            <a:off x="2951509" y="18785887"/>
            <a:ext cx="248514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selected condos; </a:t>
            </a: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small apartment 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buildings; one, two, and three-family homes</a:t>
            </a:r>
          </a:p>
        </p:txBody>
      </p:sp>
      <p:sp>
        <p:nvSpPr>
          <p:cNvPr id="256" name="TextBox 255"/>
          <p:cNvSpPr txBox="1"/>
          <p:nvPr/>
        </p:nvSpPr>
        <p:spPr>
          <a:xfrm>
            <a:off x="2945827" y="17637773"/>
            <a:ext cx="24913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retained type; address; living area; assessed values</a:t>
            </a:r>
          </a:p>
        </p:txBody>
      </p:sp>
      <p:sp>
        <p:nvSpPr>
          <p:cNvPr id="259" name="TextBox 258"/>
          <p:cNvSpPr txBox="1"/>
          <p:nvPr/>
        </p:nvSpPr>
        <p:spPr>
          <a:xfrm>
            <a:off x="2944314" y="20662355"/>
            <a:ext cx="24930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djusted valuations </a:t>
            </a:r>
            <a:b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for inflation</a:t>
            </a:r>
          </a:p>
        </p:txBody>
      </p:sp>
      <p:sp>
        <p:nvSpPr>
          <p:cNvPr id="266" name="TextBox 265"/>
          <p:cNvSpPr txBox="1"/>
          <p:nvPr/>
        </p:nvSpPr>
        <p:spPr>
          <a:xfrm>
            <a:off x="2946043" y="22273362"/>
            <a:ext cx="2491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removed all outliers</a:t>
            </a:r>
          </a:p>
        </p:txBody>
      </p:sp>
      <p:sp>
        <p:nvSpPr>
          <p:cNvPr id="269" name="TextBox 268"/>
          <p:cNvSpPr txBox="1"/>
          <p:nvPr/>
        </p:nvSpPr>
        <p:spPr>
          <a:xfrm>
            <a:off x="3011522" y="23595611"/>
            <a:ext cx="2419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attributed a cell-id </a:t>
            </a:r>
            <a:b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 each parcel</a:t>
            </a:r>
          </a:p>
        </p:txBody>
      </p:sp>
      <p:sp>
        <p:nvSpPr>
          <p:cNvPr id="271" name="Hexagon 270"/>
          <p:cNvSpPr/>
          <p:nvPr/>
        </p:nvSpPr>
        <p:spPr bwMode="auto">
          <a:xfrm>
            <a:off x="2834431" y="24990896"/>
            <a:ext cx="964809" cy="831732"/>
          </a:xfrm>
          <a:prstGeom prst="hexagon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73" name="Hexagon 272"/>
          <p:cNvSpPr/>
          <p:nvPr/>
        </p:nvSpPr>
        <p:spPr bwMode="auto">
          <a:xfrm>
            <a:off x="370240" y="24990896"/>
            <a:ext cx="964809" cy="831732"/>
          </a:xfrm>
          <a:prstGeom prst="hexagon">
            <a:avLst/>
          </a:prstGeom>
          <a:noFill/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75" name="Chevron 274"/>
          <p:cNvSpPr/>
          <p:nvPr/>
        </p:nvSpPr>
        <p:spPr bwMode="auto">
          <a:xfrm rot="5400000">
            <a:off x="1833865" y="18531726"/>
            <a:ext cx="496453" cy="553967"/>
          </a:xfrm>
          <a:prstGeom prst="chevron">
            <a:avLst/>
          </a:prstGeom>
          <a:solidFill>
            <a:srgbClr val="800000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77" name="Chevron 276"/>
          <p:cNvSpPr/>
          <p:nvPr/>
        </p:nvSpPr>
        <p:spPr bwMode="auto">
          <a:xfrm rot="5400000">
            <a:off x="1833865" y="19936947"/>
            <a:ext cx="496453" cy="553967"/>
          </a:xfrm>
          <a:prstGeom prst="chevron">
            <a:avLst/>
          </a:prstGeom>
          <a:solidFill>
            <a:srgbClr val="800000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78" name="Chevron 277"/>
          <p:cNvSpPr/>
          <p:nvPr/>
        </p:nvSpPr>
        <p:spPr bwMode="auto">
          <a:xfrm rot="5400000">
            <a:off x="1833865" y="21484200"/>
            <a:ext cx="496453" cy="553967"/>
          </a:xfrm>
          <a:prstGeom prst="chevron">
            <a:avLst/>
          </a:prstGeom>
          <a:solidFill>
            <a:srgbClr val="800000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79" name="Chevron 278"/>
          <p:cNvSpPr/>
          <p:nvPr/>
        </p:nvSpPr>
        <p:spPr bwMode="auto">
          <a:xfrm rot="5400000">
            <a:off x="1833865" y="17116243"/>
            <a:ext cx="496453" cy="553967"/>
          </a:xfrm>
          <a:prstGeom prst="chevron">
            <a:avLst/>
          </a:prstGeom>
          <a:solidFill>
            <a:srgbClr val="800000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116985" y="25539424"/>
            <a:ext cx="1930212" cy="1663976"/>
            <a:chOff x="848292" y="25465928"/>
            <a:chExt cx="1930212" cy="1663976"/>
          </a:xfrm>
        </p:grpSpPr>
        <p:sp>
          <p:nvSpPr>
            <p:cNvPr id="272" name="Hexagon 271"/>
            <p:cNvSpPr/>
            <p:nvPr/>
          </p:nvSpPr>
          <p:spPr bwMode="auto">
            <a:xfrm>
              <a:off x="848292" y="25465928"/>
              <a:ext cx="1930212" cy="1663976"/>
            </a:xfrm>
            <a:prstGeom prst="hexagon">
              <a:avLst/>
            </a:prstGeom>
            <a:noFill/>
            <a:ln w="3810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600" b="0" i="0" u="none" strike="noStrike" cap="none" normalizeH="0" baseline="0" dirty="0" smtClean="0">
                <a:ln>
                  <a:noFill/>
                </a:ln>
                <a:effectLst/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  <p:sp>
          <p:nvSpPr>
            <p:cNvPr id="1036" name="TextBox 1035"/>
            <p:cNvSpPr txBox="1"/>
            <p:nvPr/>
          </p:nvSpPr>
          <p:spPr>
            <a:xfrm>
              <a:off x="887504" y="25580027"/>
              <a:ext cx="1851789" cy="143577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p</a:t>
              </a:r>
              <a:r>
                <a:rPr lang="en-US" dirty="0" smtClean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arcels were</a:t>
              </a:r>
              <a:br>
                <a:rPr lang="en-US" dirty="0" smtClean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</a:br>
              <a:r>
                <a:rPr lang="en-US" dirty="0" smtClean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sorted </a:t>
              </a:r>
              <a:r>
                <a:rPr lang="en-US" dirty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into cells </a:t>
              </a:r>
              <a:r>
                <a:rPr lang="en-US" dirty="0" smtClean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/>
              </a:r>
              <a:br>
                <a:rPr lang="en-US" dirty="0" smtClean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</a:br>
              <a:r>
                <a:rPr lang="en-US" dirty="0" smtClean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via MongoDB’s </a:t>
              </a:r>
              <a:br>
                <a:rPr lang="en-US" dirty="0" smtClean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</a:br>
              <a:r>
                <a:rPr lang="en-US" dirty="0" err="1" smtClean="0"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geoWithin</a:t>
              </a:r>
              <a:endParaRPr lang="en-US" dirty="0"/>
            </a:p>
          </p:txBody>
        </p:sp>
      </p:grpSp>
      <p:sp>
        <p:nvSpPr>
          <p:cNvPr id="323" name="Chevron 322"/>
          <p:cNvSpPr/>
          <p:nvPr/>
        </p:nvSpPr>
        <p:spPr bwMode="auto">
          <a:xfrm flipH="1">
            <a:off x="3923147" y="16327160"/>
            <a:ext cx="496453" cy="553967"/>
          </a:xfrm>
          <a:prstGeom prst="chevron">
            <a:avLst/>
          </a:prstGeom>
          <a:solidFill>
            <a:srgbClr val="800000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063" name="Rectangle 1062"/>
          <p:cNvSpPr/>
          <p:nvPr/>
        </p:nvSpPr>
        <p:spPr>
          <a:xfrm>
            <a:off x="4526519" y="16327160"/>
            <a:ext cx="7132081" cy="5693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Source: </a:t>
            </a:r>
            <a:r>
              <a:rPr lang="en-US" sz="2500" u="sng" dirty="0" smtClean="0">
                <a:solidFill>
                  <a:srgbClr val="0000FF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www.cityofboston.gov/assessing/search</a:t>
            </a:r>
            <a:r>
              <a:rPr lang="en-US" sz="2500" u="sng" dirty="0">
                <a:solidFill>
                  <a:srgbClr val="0000FF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/</a:t>
            </a:r>
            <a:endParaRPr lang="en-US" sz="2500" dirty="0"/>
          </a:p>
        </p:txBody>
      </p:sp>
      <p:graphicFrame>
        <p:nvGraphicFramePr>
          <p:cNvPr id="1065" name="Table 10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4177283"/>
              </p:ext>
            </p:extLst>
          </p:nvPr>
        </p:nvGraphicFramePr>
        <p:xfrm>
          <a:off x="5486400" y="17611842"/>
          <a:ext cx="6403152" cy="8981958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201576"/>
                <a:gridCol w="3201576"/>
              </a:tblGrid>
              <a:tr h="610773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Static Cell Features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parcel</a:t>
                      </a:r>
                      <a:r>
                        <a:rPr lang="en-US" sz="1800" b="0" baseline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count</a:t>
                      </a:r>
                      <a:endParaRPr lang="en-US" sz="1800" b="0" dirty="0" smtClean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not 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total living area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not selected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err="1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avg</a:t>
                      </a:r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assessed value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not 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strong edge</a:t>
                      </a:r>
                      <a:r>
                        <a:rPr lang="en-US" sz="1800" baseline="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count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not 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weak edge</a:t>
                      </a:r>
                      <a:r>
                        <a:rPr lang="en-US" sz="1800" baseline="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count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rank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10773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1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Dynamic Cell Features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max flow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min flow 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not 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initial flow 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early flow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middle</a:t>
                      </a:r>
                      <a:r>
                        <a:rPr lang="en-US" sz="1800" baseline="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 </a:t>
                      </a:r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flow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not 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late flow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net flow 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not 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outflow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inflow 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absolute flow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not 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total flushed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11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 smtClean="0"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flush ratio *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Arial Unicode MS" panose="020B0604020202020204" pitchFamily="34" charset="-128"/>
                          <a:ea typeface="Arial Unicode MS" panose="020B0604020202020204" pitchFamily="34" charset="-128"/>
                          <a:cs typeface="Arial Unicode MS" panose="020B0604020202020204" pitchFamily="34" charset="-128"/>
                        </a:rPr>
                        <a:t>not selected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Arial Unicode MS" panose="020B0604020202020204" pitchFamily="34" charset="-128"/>
                        <a:ea typeface="Arial Unicode MS" panose="020B0604020202020204" pitchFamily="34" charset="-128"/>
                        <a:cs typeface="Arial Unicode MS" panose="020B0604020202020204" pitchFamily="34" charset="-128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47" name="TextBox 346"/>
          <p:cNvSpPr txBox="1"/>
          <p:nvPr/>
        </p:nvSpPr>
        <p:spPr>
          <a:xfrm>
            <a:off x="6026124" y="26760572"/>
            <a:ext cx="5323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*total flushed / </a:t>
            </a:r>
            <a:r>
              <a:rPr lang="en-US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avg</a:t>
            </a:r>
            <a:r>
              <a:rPr lang="en-US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assessed value (hybrid feature)</a:t>
            </a:r>
          </a:p>
        </p:txBody>
      </p:sp>
      <p:cxnSp>
        <p:nvCxnSpPr>
          <p:cNvPr id="188" name="Straight Connector 187"/>
          <p:cNvCxnSpPr/>
          <p:nvPr/>
        </p:nvCxnSpPr>
        <p:spPr bwMode="auto">
          <a:xfrm flipH="1">
            <a:off x="207170" y="1304925"/>
            <a:ext cx="20388601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89" name="Straight Connector 188"/>
          <p:cNvCxnSpPr/>
          <p:nvPr/>
        </p:nvCxnSpPr>
        <p:spPr bwMode="auto">
          <a:xfrm flipH="1">
            <a:off x="213363" y="10492183"/>
            <a:ext cx="8440307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0" name="Straight Connector 189"/>
          <p:cNvCxnSpPr/>
          <p:nvPr/>
        </p:nvCxnSpPr>
        <p:spPr bwMode="auto">
          <a:xfrm flipH="1">
            <a:off x="214317" y="11800284"/>
            <a:ext cx="8664640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" name="Chevron 193"/>
          <p:cNvSpPr/>
          <p:nvPr/>
        </p:nvSpPr>
        <p:spPr bwMode="auto">
          <a:xfrm rot="5400000">
            <a:off x="1833865" y="22904739"/>
            <a:ext cx="496453" cy="553967"/>
          </a:xfrm>
          <a:prstGeom prst="chevron">
            <a:avLst/>
          </a:prstGeom>
          <a:solidFill>
            <a:srgbClr val="800000"/>
          </a:solidFill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195" name="TextBox 194"/>
          <p:cNvSpPr txBox="1"/>
          <p:nvPr/>
        </p:nvSpPr>
        <p:spPr>
          <a:xfrm>
            <a:off x="1577171" y="22857296"/>
            <a:ext cx="1429589" cy="192424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π</a:t>
            </a:r>
            <a:r>
              <a:rPr lang="en-US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}</a:t>
            </a:r>
            <a:endParaRPr lang="en-US" sz="11500" dirty="0" smtClean="0">
              <a:solidFill>
                <a:srgbClr val="595959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98" name="TextBox 197"/>
          <p:cNvSpPr txBox="1"/>
          <p:nvPr/>
        </p:nvSpPr>
        <p:spPr>
          <a:xfrm>
            <a:off x="1577171" y="19895136"/>
            <a:ext cx="1429589" cy="192424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π</a:t>
            </a:r>
            <a:r>
              <a:rPr lang="en-US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}</a:t>
            </a:r>
            <a:endParaRPr lang="en-US" sz="11500" dirty="0" smtClean="0">
              <a:solidFill>
                <a:srgbClr val="595959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99" name="TextBox 198"/>
          <p:cNvSpPr txBox="1"/>
          <p:nvPr/>
        </p:nvSpPr>
        <p:spPr>
          <a:xfrm>
            <a:off x="1648911" y="21390251"/>
            <a:ext cx="1352131" cy="192424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l-GR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σ</a:t>
            </a:r>
            <a:r>
              <a:rPr lang="en-US" sz="9600" dirty="0" smtClean="0">
                <a:solidFill>
                  <a:srgbClr val="595959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}</a:t>
            </a:r>
          </a:p>
        </p:txBody>
      </p:sp>
      <p:sp>
        <p:nvSpPr>
          <p:cNvPr id="170" name="Rounded Rectangle 169"/>
          <p:cNvSpPr/>
          <p:nvPr/>
        </p:nvSpPr>
        <p:spPr bwMode="auto">
          <a:xfrm>
            <a:off x="650274" y="16201800"/>
            <a:ext cx="2863634" cy="811806"/>
          </a:xfrm>
          <a:prstGeom prst="roundRect">
            <a:avLst/>
          </a:prstGeom>
          <a:noFill/>
          <a:ln w="57150" cap="flat" cmpd="sng" algn="ctr">
            <a:solidFill>
              <a:srgbClr val="8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r>
              <a:rPr lang="en-US" sz="25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Assessment Data</a:t>
            </a:r>
            <a:endParaRPr kumimoji="0" lang="en-US" sz="2500" b="1" i="0" u="none" strike="noStrike" cap="none" normalizeH="0" baseline="0" dirty="0" smtClean="0">
              <a:ln>
                <a:noFill/>
              </a:ln>
              <a:effectLst/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203" name="Straight Connector 202"/>
          <p:cNvCxnSpPr/>
          <p:nvPr/>
        </p:nvCxnSpPr>
        <p:spPr bwMode="auto">
          <a:xfrm flipH="1">
            <a:off x="12214860" y="18085051"/>
            <a:ext cx="2950799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2" name="TextBox 211"/>
          <p:cNvSpPr txBox="1"/>
          <p:nvPr/>
        </p:nvSpPr>
        <p:spPr>
          <a:xfrm>
            <a:off x="12282872" y="18135600"/>
            <a:ext cx="4266972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00000"/>
            </a:pPr>
            <a:r>
              <a:rPr lang="en-US" sz="25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5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  </a:t>
            </a:r>
            <a:r>
              <a:rPr lang="en-US" sz="2500" b="1" u="sng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Machine Learning</a:t>
            </a:r>
            <a:endParaRPr lang="en-US" sz="2500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Ranked cells by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value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gauge performance relative to the market</a:t>
            </a:r>
            <a:endParaRPr lang="en-US" sz="25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Trained SVM on ’86 data and observed rank in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’01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Used SVM on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’01 data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 predict 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positives in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’16</a:t>
            </a:r>
          </a:p>
        </p:txBody>
      </p:sp>
      <p:sp>
        <p:nvSpPr>
          <p:cNvPr id="252" name="TextBox 251"/>
          <p:cNvSpPr txBox="1"/>
          <p:nvPr/>
        </p:nvSpPr>
        <p:spPr>
          <a:xfrm>
            <a:off x="12280227" y="22147972"/>
            <a:ext cx="426152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00000"/>
            </a:pPr>
            <a:r>
              <a:rPr lang="en-US" sz="25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500" b="1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  </a:t>
            </a:r>
            <a:r>
              <a:rPr lang="en-US" sz="2500" b="1" u="sng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Positive Observations</a:t>
            </a:r>
            <a:endParaRPr lang="en-US" sz="2500" dirty="0" smtClean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Any cell which jumped at least 25 percentiles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/>
            </a:r>
            <a:b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278 ranks in the test set) 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# of training set </a:t>
            </a:r>
            <a:r>
              <a:rPr lang="en-US" sz="25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pos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: 34</a:t>
            </a:r>
          </a:p>
          <a:p>
            <a:pPr marL="342900" indent="-342900">
              <a:buSzPct val="100000"/>
              <a:buFont typeface="Arial" panose="020B0604020202020204" pitchFamily="34" charset="0"/>
              <a:buChar char="•"/>
            </a:pPr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# of 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test set </a:t>
            </a:r>
            <a:r>
              <a:rPr lang="en-US" sz="2500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pos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: 54</a:t>
            </a:r>
            <a:endParaRPr lang="en-US" sz="25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281" name="Straight Connector 280"/>
          <p:cNvCxnSpPr/>
          <p:nvPr/>
        </p:nvCxnSpPr>
        <p:spPr bwMode="auto">
          <a:xfrm flipH="1">
            <a:off x="12202162" y="25146000"/>
            <a:ext cx="4087969" cy="0"/>
          </a:xfrm>
          <a:prstGeom prst="line">
            <a:avLst/>
          </a:prstGeom>
          <a:solidFill>
            <a:srgbClr val="00B8FF"/>
          </a:solidFill>
          <a:ln w="9525" cap="flat" cmpd="sng" algn="ctr">
            <a:solidFill>
              <a:srgbClr val="99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2" name="TextBox 281"/>
          <p:cNvSpPr txBox="1"/>
          <p:nvPr/>
        </p:nvSpPr>
        <p:spPr>
          <a:xfrm>
            <a:off x="16618588" y="20899095"/>
            <a:ext cx="7499868" cy="1046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Topographical – this study’s approach, leveraging flow characteristics</a:t>
            </a:r>
          </a:p>
          <a:p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Positive ‘01 – sticking with the best performing cells in the training data </a:t>
            </a:r>
            <a:r>
              <a:rPr lang="en-US" sz="16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(’86 </a:t>
            </a:r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– </a:t>
            </a:r>
            <a:r>
              <a:rPr lang="en-US" sz="16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’01</a:t>
            </a:r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</a:p>
          <a:p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Static Only – using only features available without building the graph (e.g. rank)</a:t>
            </a:r>
          </a:p>
        </p:txBody>
      </p:sp>
      <p:sp>
        <p:nvSpPr>
          <p:cNvPr id="283" name="TextBox 282"/>
          <p:cNvSpPr txBox="1"/>
          <p:nvPr/>
        </p:nvSpPr>
        <p:spPr>
          <a:xfrm>
            <a:off x="16567933" y="25889707"/>
            <a:ext cx="7550523" cy="1313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An expansion of the single-cell predictions to include their neighbors.</a:t>
            </a:r>
          </a:p>
          <a:p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‘-1’ &amp; ‘-2’ are expansions to include all cells within a radius of 1 or 2 respectively. Best Range 255 selects the range of 255 cells from the rank-ordered list</a:t>
            </a:r>
            <a:r>
              <a:rPr lang="en-US" sz="16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16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that produces the max # of positives for a 1-to-1 comparison with Topographical-2.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21965055" y="12274056"/>
            <a:ext cx="1902583" cy="510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</a:t>
            </a:r>
            <a:r>
              <a:rPr lang="en-US" sz="2400" u="sng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alue / </a:t>
            </a:r>
            <a:r>
              <a:rPr lang="en-US" sz="2400" u="sng" dirty="0" err="1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sq-ft</a:t>
            </a:r>
            <a:endParaRPr lang="en-US" sz="2400" u="sng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02" name="TextBox 201"/>
          <p:cNvSpPr txBox="1"/>
          <p:nvPr/>
        </p:nvSpPr>
        <p:spPr>
          <a:xfrm>
            <a:off x="25351610" y="3105019"/>
            <a:ext cx="10919590" cy="19241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00000"/>
            </a:pPr>
            <a:r>
              <a:rPr lang="en-US" sz="32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Transformation to a graph was necessary for implementing the flow algorithm, which provides a way to characterize nodes based on their relative position in the network.</a:t>
            </a:r>
          </a:p>
        </p:txBody>
      </p:sp>
      <p:sp>
        <p:nvSpPr>
          <p:cNvPr id="49" name="Freeform 48"/>
          <p:cNvSpPr/>
          <p:nvPr/>
        </p:nvSpPr>
        <p:spPr bwMode="auto">
          <a:xfrm>
            <a:off x="25150988" y="21132320"/>
            <a:ext cx="878932" cy="1105343"/>
          </a:xfrm>
          <a:custGeom>
            <a:avLst/>
            <a:gdLst>
              <a:gd name="connsiteX0" fmla="*/ 1054423 w 1054423"/>
              <a:gd name="connsiteY0" fmla="*/ 1028700 h 1028700"/>
              <a:gd name="connsiteX1" fmla="*/ 2863 w 1054423"/>
              <a:gd name="connsiteY1" fmla="*/ 422910 h 1028700"/>
              <a:gd name="connsiteX2" fmla="*/ 734383 w 1054423"/>
              <a:gd name="connsiteY2" fmla="*/ 388620 h 1028700"/>
              <a:gd name="connsiteX3" fmla="*/ 460063 w 1054423"/>
              <a:gd name="connsiteY3" fmla="*/ 0 h 1028700"/>
              <a:gd name="connsiteX4" fmla="*/ 460063 w 1054423"/>
              <a:gd name="connsiteY4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4423" h="1028700">
                <a:moveTo>
                  <a:pt x="1054423" y="1028700"/>
                </a:moveTo>
                <a:cubicBezTo>
                  <a:pt x="555313" y="779145"/>
                  <a:pt x="56203" y="529590"/>
                  <a:pt x="2863" y="422910"/>
                </a:cubicBezTo>
                <a:cubicBezTo>
                  <a:pt x="-50477" y="316230"/>
                  <a:pt x="658183" y="459105"/>
                  <a:pt x="734383" y="388620"/>
                </a:cubicBezTo>
                <a:cubicBezTo>
                  <a:pt x="810583" y="318135"/>
                  <a:pt x="460063" y="0"/>
                  <a:pt x="460063" y="0"/>
                </a:cubicBezTo>
                <a:lnTo>
                  <a:pt x="460063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222" name="Group 221"/>
          <p:cNvGrpSpPr/>
          <p:nvPr/>
        </p:nvGrpSpPr>
        <p:grpSpPr>
          <a:xfrm>
            <a:off x="28317092" y="19964400"/>
            <a:ext cx="1502664" cy="1295400"/>
            <a:chOff x="29008593" y="19757035"/>
            <a:chExt cx="1502664" cy="1295400"/>
          </a:xfrm>
        </p:grpSpPr>
        <p:sp>
          <p:nvSpPr>
            <p:cNvPr id="223" name="Hexagon 222"/>
            <p:cNvSpPr/>
            <p:nvPr/>
          </p:nvSpPr>
          <p:spPr bwMode="auto">
            <a:xfrm>
              <a:off x="29008593" y="19757035"/>
              <a:ext cx="1502664" cy="1295400"/>
            </a:xfrm>
            <a:prstGeom prst="hexagon">
              <a:avLst/>
            </a:prstGeom>
            <a:solidFill>
              <a:srgbClr val="FDD3CF"/>
            </a:solidFill>
            <a:ln w="1905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24" name="Oval 223"/>
            <p:cNvSpPr/>
            <p:nvPr/>
          </p:nvSpPr>
          <p:spPr bwMode="auto">
            <a:xfrm>
              <a:off x="29569425" y="20209325"/>
              <a:ext cx="381000" cy="381000"/>
            </a:xfrm>
            <a:prstGeom prst="ellipse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457200" rtl="0" eaLnBrk="1" fontAlgn="base" latinLnBrk="0" hangingPunct="0">
                <a:lnSpc>
                  <a:spcPct val="1240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0000"/>
                </a:buClr>
                <a:buSzPct val="45000"/>
                <a:buFont typeface="Wingdings" panose="05000000000000000000" pitchFamily="2" charset="2"/>
                <a:buNone/>
                <a:tabLst/>
              </a:pPr>
              <a:endParaRPr kumimoji="0" lang="en-US" sz="1800" b="0" i="0" u="none" strike="noStrike" cap="none" normalizeH="0" baseline="0" smtClean="0">
                <a:ln>
                  <a:noFill/>
                </a:ln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25" name="TextBox 224"/>
            <p:cNvSpPr txBox="1"/>
            <p:nvPr/>
          </p:nvSpPr>
          <p:spPr>
            <a:xfrm>
              <a:off x="29580509" y="20119706"/>
              <a:ext cx="609599" cy="5105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 smtClean="0">
                  <a:solidFill>
                    <a:schemeClr val="bg1"/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  <a:cs typeface="Arial Unicode MS" panose="020B0604020202020204" pitchFamily="34" charset="-128"/>
                </a:rPr>
                <a:t>d</a:t>
              </a:r>
              <a:endParaRPr lang="en-US" sz="2400" dirty="0">
                <a:solidFill>
                  <a:schemeClr val="bg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endParaRPr>
            </a:p>
          </p:txBody>
        </p:sp>
      </p:grpSp>
      <p:cxnSp>
        <p:nvCxnSpPr>
          <p:cNvPr id="284" name="Straight Arrow Connector 283"/>
          <p:cNvCxnSpPr/>
          <p:nvPr/>
        </p:nvCxnSpPr>
        <p:spPr bwMode="auto">
          <a:xfrm flipV="1">
            <a:off x="26875617" y="20797691"/>
            <a:ext cx="2057633" cy="2232103"/>
          </a:xfrm>
          <a:prstGeom prst="straightConnector1">
            <a:avLst/>
          </a:prstGeom>
          <a:solidFill>
            <a:srgbClr val="00B8FF"/>
          </a:solidFill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8" name="Rectangle 257"/>
          <p:cNvSpPr/>
          <p:nvPr/>
        </p:nvSpPr>
        <p:spPr bwMode="auto">
          <a:xfrm rot="18833278">
            <a:off x="27740240" y="21725524"/>
            <a:ext cx="455800" cy="410483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314" name="TextBox 313"/>
          <p:cNvSpPr txBox="1"/>
          <p:nvPr/>
        </p:nvSpPr>
        <p:spPr>
          <a:xfrm>
            <a:off x="27812495" y="21605631"/>
            <a:ext cx="2286505" cy="527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</a:t>
            </a:r>
            <a:r>
              <a:rPr lang="en-US" sz="2500" baseline="-25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</a:t>
            </a:r>
            <a:r>
              <a:rPr lang="en-US" sz="2500" baseline="-25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</a:t>
            </a:r>
            <a:r>
              <a:rPr lang="en-US" sz="2500" baseline="-25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sz="25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= k</a:t>
            </a:r>
            <a:r>
              <a:rPr lang="en-US" sz="2500" baseline="-25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</a:t>
            </a:r>
            <a:r>
              <a:rPr lang="en-US" sz="25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5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</a:t>
            </a:r>
            <a:r>
              <a:rPr lang="en-US" sz="2500" baseline="-25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</a:t>
            </a:r>
            <a:r>
              <a:rPr lang="en-US" sz="25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- </a:t>
            </a:r>
            <a:r>
              <a:rPr lang="en-US" sz="25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</a:t>
            </a:r>
            <a:r>
              <a:rPr lang="en-US" sz="2500" baseline="-25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</a:t>
            </a:r>
            <a:r>
              <a:rPr lang="en-US" sz="25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500" dirty="0">
              <a:solidFill>
                <a:schemeClr val="accent6">
                  <a:lumMod val="60000"/>
                  <a:lumOff val="4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cxnSp>
        <p:nvCxnSpPr>
          <p:cNvPr id="326" name="Straight Arrow Connector 325"/>
          <p:cNvCxnSpPr/>
          <p:nvPr/>
        </p:nvCxnSpPr>
        <p:spPr bwMode="auto">
          <a:xfrm flipV="1">
            <a:off x="26898600" y="20686126"/>
            <a:ext cx="1956513" cy="1032851"/>
          </a:xfrm>
          <a:prstGeom prst="straightConnector1">
            <a:avLst/>
          </a:prstGeom>
          <a:solidFill>
            <a:srgbClr val="00B8FF"/>
          </a:solidFill>
          <a:ln w="57150" cap="flat" cmpd="sng" algn="ctr">
            <a:solidFill>
              <a:schemeClr val="accent6">
                <a:lumMod val="60000"/>
                <a:lumOff val="40000"/>
              </a:schemeClr>
            </a:solidFill>
            <a:prstDash val="sysDash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36" name="TextBox 335"/>
          <p:cNvSpPr txBox="1"/>
          <p:nvPr/>
        </p:nvSpPr>
        <p:spPr>
          <a:xfrm rot="20100514">
            <a:off x="27343759" y="20928377"/>
            <a:ext cx="1058387" cy="5279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5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</a:t>
            </a:r>
            <a:r>
              <a:rPr lang="en-US" sz="2500" baseline="-25000" dirty="0" err="1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</a:t>
            </a:r>
            <a:r>
              <a:rPr lang="en-US" sz="2500" baseline="-25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</a:t>
            </a:r>
            <a:r>
              <a:rPr lang="en-US" sz="25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≈ 0</a:t>
            </a:r>
            <a:endParaRPr lang="en-US" sz="2500" dirty="0">
              <a:solidFill>
                <a:schemeClr val="accent6">
                  <a:lumMod val="60000"/>
                  <a:lumOff val="40000"/>
                </a:schemeClr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24640998" y="24096345"/>
            <a:ext cx="4772202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Flow is linearly proportional to</a:t>
            </a:r>
          </a:p>
          <a:p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the difference in value between</a:t>
            </a:r>
          </a:p>
          <a:p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connected nodes.</a:t>
            </a:r>
          </a:p>
          <a:p>
            <a:endParaRPr lang="en-US" sz="2500" dirty="0">
              <a:latin typeface="Arial Unicode MS" charset="0"/>
              <a:ea typeface="Arial Unicode MS" charset="0"/>
              <a:cs typeface="Arial Unicode MS" charset="0"/>
            </a:endParaRPr>
          </a:p>
          <a:p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Flush is linearly proportional to </a:t>
            </a:r>
            <a:b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</a:br>
            <a:r>
              <a:rPr lang="en-US" sz="2500" dirty="0" smtClean="0">
                <a:latin typeface="Arial Unicode MS" charset="0"/>
                <a:ea typeface="Arial Unicode MS" charset="0"/>
                <a:cs typeface="Arial Unicode MS" charset="0"/>
              </a:rPr>
              <a:t>total living area (i.e. capacity).</a:t>
            </a:r>
          </a:p>
        </p:txBody>
      </p:sp>
      <p:sp>
        <p:nvSpPr>
          <p:cNvPr id="155" name="TextBox 154"/>
          <p:cNvSpPr txBox="1"/>
          <p:nvPr/>
        </p:nvSpPr>
        <p:spPr>
          <a:xfrm>
            <a:off x="25464481" y="5671553"/>
            <a:ext cx="5320319" cy="1523494"/>
          </a:xfrm>
          <a:prstGeom prst="rect">
            <a:avLst/>
          </a:prstGeom>
          <a:noFill/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An algorithm for generating</a:t>
            </a:r>
          </a:p>
          <a:p>
            <a:pPr algn="ctr"/>
            <a:r>
              <a:rPr lang="en-US" sz="25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</a:t>
            </a:r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eak edges allows interaction</a:t>
            </a:r>
          </a:p>
          <a:p>
            <a:pPr algn="ctr"/>
            <a:r>
              <a:rPr lang="en-US" sz="2500" dirty="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between </a:t>
            </a:r>
            <a:r>
              <a:rPr lang="en-US" sz="2500" smtClean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disconnected components.</a:t>
            </a:r>
            <a:endParaRPr lang="en-US" sz="2500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61" name="Freeform 160"/>
          <p:cNvSpPr/>
          <p:nvPr/>
        </p:nvSpPr>
        <p:spPr bwMode="auto">
          <a:xfrm flipH="1">
            <a:off x="28879800" y="7200457"/>
            <a:ext cx="878932" cy="1105343"/>
          </a:xfrm>
          <a:custGeom>
            <a:avLst/>
            <a:gdLst>
              <a:gd name="connsiteX0" fmla="*/ 1054423 w 1054423"/>
              <a:gd name="connsiteY0" fmla="*/ 1028700 h 1028700"/>
              <a:gd name="connsiteX1" fmla="*/ 2863 w 1054423"/>
              <a:gd name="connsiteY1" fmla="*/ 422910 h 1028700"/>
              <a:gd name="connsiteX2" fmla="*/ 734383 w 1054423"/>
              <a:gd name="connsiteY2" fmla="*/ 388620 h 1028700"/>
              <a:gd name="connsiteX3" fmla="*/ 460063 w 1054423"/>
              <a:gd name="connsiteY3" fmla="*/ 0 h 1028700"/>
              <a:gd name="connsiteX4" fmla="*/ 460063 w 1054423"/>
              <a:gd name="connsiteY4" fmla="*/ 0 h 102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4423" h="1028700">
                <a:moveTo>
                  <a:pt x="1054423" y="1028700"/>
                </a:moveTo>
                <a:cubicBezTo>
                  <a:pt x="555313" y="779145"/>
                  <a:pt x="56203" y="529590"/>
                  <a:pt x="2863" y="422910"/>
                </a:cubicBezTo>
                <a:cubicBezTo>
                  <a:pt x="-50477" y="316230"/>
                  <a:pt x="658183" y="459105"/>
                  <a:pt x="734383" y="388620"/>
                </a:cubicBezTo>
                <a:cubicBezTo>
                  <a:pt x="810583" y="318135"/>
                  <a:pt x="460063" y="0"/>
                  <a:pt x="460063" y="0"/>
                </a:cubicBezTo>
                <a:lnTo>
                  <a:pt x="460063" y="0"/>
                </a:lnTo>
              </a:path>
            </a:pathLst>
          </a:custGeom>
          <a:noFill/>
          <a:ln w="1905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2" name="Freeform 1"/>
          <p:cNvSpPr/>
          <p:nvPr/>
        </p:nvSpPr>
        <p:spPr bwMode="auto">
          <a:xfrm>
            <a:off x="30782645" y="6794887"/>
            <a:ext cx="798286" cy="409641"/>
          </a:xfrm>
          <a:custGeom>
            <a:avLst/>
            <a:gdLst>
              <a:gd name="connsiteX0" fmla="*/ 0 w 798286"/>
              <a:gd name="connsiteY0" fmla="*/ 128427 h 409641"/>
              <a:gd name="connsiteX1" fmla="*/ 377372 w 798286"/>
              <a:gd name="connsiteY1" fmla="*/ 12313 h 409641"/>
              <a:gd name="connsiteX2" fmla="*/ 333829 w 798286"/>
              <a:gd name="connsiteY2" fmla="*/ 389684 h 409641"/>
              <a:gd name="connsiteX3" fmla="*/ 783772 w 798286"/>
              <a:gd name="connsiteY3" fmla="*/ 360656 h 409641"/>
              <a:gd name="connsiteX4" fmla="*/ 783772 w 798286"/>
              <a:gd name="connsiteY4" fmla="*/ 360656 h 409641"/>
              <a:gd name="connsiteX5" fmla="*/ 798286 w 798286"/>
              <a:gd name="connsiteY5" fmla="*/ 360656 h 409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98286" h="409641">
                <a:moveTo>
                  <a:pt x="0" y="128427"/>
                </a:moveTo>
                <a:cubicBezTo>
                  <a:pt x="160867" y="48598"/>
                  <a:pt x="321734" y="-31230"/>
                  <a:pt x="377372" y="12313"/>
                </a:cubicBezTo>
                <a:cubicBezTo>
                  <a:pt x="433010" y="55856"/>
                  <a:pt x="266096" y="331627"/>
                  <a:pt x="333829" y="389684"/>
                </a:cubicBezTo>
                <a:cubicBezTo>
                  <a:pt x="401562" y="447741"/>
                  <a:pt x="783772" y="360656"/>
                  <a:pt x="783772" y="360656"/>
                </a:cubicBezTo>
                <a:lnTo>
                  <a:pt x="783772" y="360656"/>
                </a:lnTo>
                <a:lnTo>
                  <a:pt x="798286" y="360656"/>
                </a:lnTo>
              </a:path>
            </a:pathLst>
          </a:custGeom>
          <a:noFill/>
          <a:ln w="19050" cap="flat" cmpd="sng" algn="ctr">
            <a:solidFill>
              <a:schemeClr val="accent6">
                <a:lumMod val="40000"/>
                <a:lumOff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1" fontAlgn="base" latinLnBrk="0" hangingPunct="0">
              <a:lnSpc>
                <a:spcPct val="12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anose="05000000000000000000" pitchFamily="2" charset="2"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24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45000"/>
          <a:buFont typeface="Wingdings" panose="05000000000000000000" pitchFamily="2" charset="2"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0">
          <a:lnSpc>
            <a:spcPct val="124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45000"/>
          <a:buFont typeface="Wingdings" panose="05000000000000000000" pitchFamily="2" charset="2"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effectLst/>
            <a:latin typeface="Arial" panose="020B0604020202020204" pitchFamily="34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poster_template_Powerpoint</Template>
  <TotalTime>1736</TotalTime>
  <Words>700</Words>
  <Application>Microsoft Office PowerPoint</Application>
  <PresentationFormat>Custom</PresentationFormat>
  <Paragraphs>174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 Unicode MS</vt:lpstr>
      <vt:lpstr>Arial</vt:lpstr>
      <vt:lpstr>Consolas</vt:lpstr>
      <vt:lpstr>DejaVu Sans</vt:lpstr>
      <vt:lpstr>Nimbus Roman No9 L</vt:lpstr>
      <vt:lpstr>Symbol</vt:lpstr>
      <vt:lpstr>Times New Roman</vt:lpstr>
      <vt:lpstr>Wingdings</vt:lpstr>
      <vt:lpstr>Office Theme</vt:lpstr>
      <vt:lpstr>PowerPoint Presentation</vt:lpstr>
    </vt:vector>
  </TitlesOfParts>
  <Company>Boston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McCulley, Daren J.</dc:creator>
  <cp:lastModifiedBy>McCulley, Daren J.</cp:lastModifiedBy>
  <cp:revision>275</cp:revision>
  <dcterms:created xsi:type="dcterms:W3CDTF">2016-12-03T22:44:40Z</dcterms:created>
  <dcterms:modified xsi:type="dcterms:W3CDTF">2016-12-07T18:00:31Z</dcterms:modified>
</cp:coreProperties>
</file>